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8" r:id="rId2"/>
    <p:sldId id="256" r:id="rId3"/>
    <p:sldId id="259" r:id="rId4"/>
    <p:sldId id="265" r:id="rId5"/>
    <p:sldId id="261" r:id="rId6"/>
    <p:sldId id="263" r:id="rId7"/>
    <p:sldId id="257" r:id="rId8"/>
    <p:sldId id="268" r:id="rId9"/>
    <p:sldId id="271" r:id="rId10"/>
    <p:sldId id="272" r:id="rId11"/>
    <p:sldId id="273" r:id="rId12"/>
    <p:sldId id="264" r:id="rId13"/>
    <p:sldId id="267" r:id="rId14"/>
    <p:sldId id="266" r:id="rId15"/>
    <p:sldId id="269" r:id="rId16"/>
    <p:sldId id="274" r:id="rId17"/>
    <p:sldId id="275" r:id="rId18"/>
    <p:sldId id="276" r:id="rId19"/>
    <p:sldId id="277" r:id="rId20"/>
    <p:sldId id="278" r:id="rId21"/>
    <p:sldId id="270" r:id="rId22"/>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506"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812ADC-E675-48F2-B82B-AAAF6B601F1E}" type="doc">
      <dgm:prSet loTypeId="urn:microsoft.com/office/officeart/2005/8/layout/process4" loCatId="list" qsTypeId="urn:microsoft.com/office/officeart/2005/8/quickstyle/simple1" qsCatId="simple" csTypeId="urn:microsoft.com/office/officeart/2005/8/colors/colorful2" csCatId="colorful" phldr="1"/>
      <dgm:spPr/>
      <dgm:t>
        <a:bodyPr/>
        <a:lstStyle/>
        <a:p>
          <a:endParaRPr lang="zh-TW" altLang="en-US"/>
        </a:p>
      </dgm:t>
    </dgm:pt>
    <dgm:pt modelId="{DCDDB06D-4DAD-4F35-8FFE-729344BFFF5E}">
      <dgm:prSet phldrT="[文字]"/>
      <dgm:spPr/>
      <dgm:t>
        <a:bodyPr/>
        <a:lstStyle/>
        <a:p>
          <a:r>
            <a:rPr lang="en-US" altLang="zh-TW" dirty="0" smtClean="0"/>
            <a:t>The Athenians</a:t>
          </a:r>
          <a:endParaRPr lang="zh-TW" altLang="en-US" dirty="0"/>
        </a:p>
      </dgm:t>
    </dgm:pt>
    <dgm:pt modelId="{7DA3F12F-F5D2-492E-9893-E6E03DBB7990}" type="parTrans" cxnId="{D0208F8B-CA79-4C34-AD41-44EDA0537327}">
      <dgm:prSet/>
      <dgm:spPr/>
      <dgm:t>
        <a:bodyPr/>
        <a:lstStyle/>
        <a:p>
          <a:endParaRPr lang="zh-TW" altLang="en-US"/>
        </a:p>
      </dgm:t>
    </dgm:pt>
    <dgm:pt modelId="{5F116134-8473-47FF-B279-7AB38CD7201F}" type="sibTrans" cxnId="{D0208F8B-CA79-4C34-AD41-44EDA0537327}">
      <dgm:prSet/>
      <dgm:spPr/>
      <dgm:t>
        <a:bodyPr/>
        <a:lstStyle/>
        <a:p>
          <a:endParaRPr lang="zh-TW" altLang="en-US"/>
        </a:p>
      </dgm:t>
    </dgm:pt>
    <dgm:pt modelId="{93DD27EF-1D26-48D9-8D05-6214C4D63B67}">
      <dgm:prSet/>
      <dgm:spPr/>
      <dgm:t>
        <a:bodyPr/>
        <a:lstStyle/>
        <a:p>
          <a:r>
            <a:rPr lang="en-US" altLang="en-US" dirty="0" smtClean="0"/>
            <a:t>The Fairies</a:t>
          </a:r>
          <a:endParaRPr lang="zh-TW" altLang="en-US" dirty="0"/>
        </a:p>
      </dgm:t>
    </dgm:pt>
    <dgm:pt modelId="{99E3EAAD-E08B-47DB-A3ED-7BF50554A88C}" type="parTrans" cxnId="{1386A326-E392-4EFB-90CA-232CF2934583}">
      <dgm:prSet/>
      <dgm:spPr/>
      <dgm:t>
        <a:bodyPr/>
        <a:lstStyle/>
        <a:p>
          <a:endParaRPr lang="zh-TW" altLang="en-US"/>
        </a:p>
      </dgm:t>
    </dgm:pt>
    <dgm:pt modelId="{35DFCB87-EAC0-4B1C-B5BC-A922EE908713}" type="sibTrans" cxnId="{1386A326-E392-4EFB-90CA-232CF2934583}">
      <dgm:prSet/>
      <dgm:spPr/>
      <dgm:t>
        <a:bodyPr/>
        <a:lstStyle/>
        <a:p>
          <a:endParaRPr lang="zh-TW" altLang="en-US"/>
        </a:p>
      </dgm:t>
    </dgm:pt>
    <dgm:pt modelId="{8AA9EEC6-59F7-499D-B1D8-76E80156E1CA}">
      <dgm:prSet/>
      <dgm:spPr/>
      <dgm:t>
        <a:bodyPr/>
        <a:lstStyle/>
        <a:p>
          <a:r>
            <a:rPr lang="en-US" altLang="en-US" dirty="0" smtClean="0"/>
            <a:t>The Mechanicals (An acting troupe)</a:t>
          </a:r>
          <a:endParaRPr lang="zh-TW" altLang="en-US" dirty="0"/>
        </a:p>
      </dgm:t>
    </dgm:pt>
    <dgm:pt modelId="{5B7D438D-AA22-417A-B7FF-78ECC1AB898C}" type="parTrans" cxnId="{28B6BFF1-DC72-4F0C-8587-D834EFEDE298}">
      <dgm:prSet/>
      <dgm:spPr/>
      <dgm:t>
        <a:bodyPr/>
        <a:lstStyle/>
        <a:p>
          <a:endParaRPr lang="zh-TW" altLang="en-US"/>
        </a:p>
      </dgm:t>
    </dgm:pt>
    <dgm:pt modelId="{B3C597E9-2377-4FF5-AD0B-07B0B3900EED}" type="sibTrans" cxnId="{28B6BFF1-DC72-4F0C-8587-D834EFEDE298}">
      <dgm:prSet/>
      <dgm:spPr/>
      <dgm:t>
        <a:bodyPr/>
        <a:lstStyle/>
        <a:p>
          <a:endParaRPr lang="zh-TW" altLang="en-US"/>
        </a:p>
      </dgm:t>
    </dgm:pt>
    <dgm:pt modelId="{A73DBDB5-9F95-423F-AD68-60E29E14259C}" type="pres">
      <dgm:prSet presAssocID="{37812ADC-E675-48F2-B82B-AAAF6B601F1E}" presName="Name0" presStyleCnt="0">
        <dgm:presLayoutVars>
          <dgm:dir/>
          <dgm:animLvl val="lvl"/>
          <dgm:resizeHandles val="exact"/>
        </dgm:presLayoutVars>
      </dgm:prSet>
      <dgm:spPr/>
      <dgm:t>
        <a:bodyPr/>
        <a:lstStyle/>
        <a:p>
          <a:endParaRPr lang="zh-TW" altLang="en-US"/>
        </a:p>
      </dgm:t>
    </dgm:pt>
    <dgm:pt modelId="{36DFF6D8-A93E-419B-886B-ECE25C604C70}" type="pres">
      <dgm:prSet presAssocID="{8AA9EEC6-59F7-499D-B1D8-76E80156E1CA}" presName="boxAndChildren" presStyleCnt="0"/>
      <dgm:spPr/>
    </dgm:pt>
    <dgm:pt modelId="{08ECB759-CC77-407B-BCC3-43F8D96D8A6B}" type="pres">
      <dgm:prSet presAssocID="{8AA9EEC6-59F7-499D-B1D8-76E80156E1CA}" presName="parentTextBox" presStyleLbl="node1" presStyleIdx="0" presStyleCnt="3"/>
      <dgm:spPr/>
      <dgm:t>
        <a:bodyPr/>
        <a:lstStyle/>
        <a:p>
          <a:endParaRPr lang="zh-TW" altLang="en-US"/>
        </a:p>
      </dgm:t>
    </dgm:pt>
    <dgm:pt modelId="{9681D9C8-C2D0-4A28-81F7-84F0D89A98DC}" type="pres">
      <dgm:prSet presAssocID="{35DFCB87-EAC0-4B1C-B5BC-A922EE908713}" presName="sp" presStyleCnt="0"/>
      <dgm:spPr/>
    </dgm:pt>
    <dgm:pt modelId="{32AE1B35-443E-4D3E-B62F-3F5F7ED024FC}" type="pres">
      <dgm:prSet presAssocID="{93DD27EF-1D26-48D9-8D05-6214C4D63B67}" presName="arrowAndChildren" presStyleCnt="0"/>
      <dgm:spPr/>
    </dgm:pt>
    <dgm:pt modelId="{0FA81BB2-0388-4B13-89F9-B378D9BE8074}" type="pres">
      <dgm:prSet presAssocID="{93DD27EF-1D26-48D9-8D05-6214C4D63B67}" presName="parentTextArrow" presStyleLbl="node1" presStyleIdx="1" presStyleCnt="3"/>
      <dgm:spPr/>
      <dgm:t>
        <a:bodyPr/>
        <a:lstStyle/>
        <a:p>
          <a:endParaRPr lang="zh-TW" altLang="en-US"/>
        </a:p>
      </dgm:t>
    </dgm:pt>
    <dgm:pt modelId="{F67EB271-2E92-4579-9321-A7A23CCD724D}" type="pres">
      <dgm:prSet presAssocID="{5F116134-8473-47FF-B279-7AB38CD7201F}" presName="sp" presStyleCnt="0"/>
      <dgm:spPr/>
    </dgm:pt>
    <dgm:pt modelId="{D0F6BFA9-827E-48E9-950D-93F98D0C345E}" type="pres">
      <dgm:prSet presAssocID="{DCDDB06D-4DAD-4F35-8FFE-729344BFFF5E}" presName="arrowAndChildren" presStyleCnt="0"/>
      <dgm:spPr/>
    </dgm:pt>
    <dgm:pt modelId="{0D7F8E23-E615-4644-9643-E25AA602B04C}" type="pres">
      <dgm:prSet presAssocID="{DCDDB06D-4DAD-4F35-8FFE-729344BFFF5E}" presName="parentTextArrow" presStyleLbl="node1" presStyleIdx="2" presStyleCnt="3" custLinFactNeighborX="0" custLinFactNeighborY="975"/>
      <dgm:spPr/>
      <dgm:t>
        <a:bodyPr/>
        <a:lstStyle/>
        <a:p>
          <a:endParaRPr lang="zh-TW" altLang="en-US"/>
        </a:p>
      </dgm:t>
    </dgm:pt>
  </dgm:ptLst>
  <dgm:cxnLst>
    <dgm:cxn modelId="{9F161342-E6F2-42B9-BE3A-928235ADDF14}" type="presOf" srcId="{37812ADC-E675-48F2-B82B-AAAF6B601F1E}" destId="{A73DBDB5-9F95-423F-AD68-60E29E14259C}" srcOrd="0" destOrd="0" presId="urn:microsoft.com/office/officeart/2005/8/layout/process4"/>
    <dgm:cxn modelId="{28B6BFF1-DC72-4F0C-8587-D834EFEDE298}" srcId="{37812ADC-E675-48F2-B82B-AAAF6B601F1E}" destId="{8AA9EEC6-59F7-499D-B1D8-76E80156E1CA}" srcOrd="2" destOrd="0" parTransId="{5B7D438D-AA22-417A-B7FF-78ECC1AB898C}" sibTransId="{B3C597E9-2377-4FF5-AD0B-07B0B3900EED}"/>
    <dgm:cxn modelId="{1386A326-E392-4EFB-90CA-232CF2934583}" srcId="{37812ADC-E675-48F2-B82B-AAAF6B601F1E}" destId="{93DD27EF-1D26-48D9-8D05-6214C4D63B67}" srcOrd="1" destOrd="0" parTransId="{99E3EAAD-E08B-47DB-A3ED-7BF50554A88C}" sibTransId="{35DFCB87-EAC0-4B1C-B5BC-A922EE908713}"/>
    <dgm:cxn modelId="{063A9609-8698-4107-BD7D-1FA7BF2B2D6F}" type="presOf" srcId="{DCDDB06D-4DAD-4F35-8FFE-729344BFFF5E}" destId="{0D7F8E23-E615-4644-9643-E25AA602B04C}" srcOrd="0" destOrd="0" presId="urn:microsoft.com/office/officeart/2005/8/layout/process4"/>
    <dgm:cxn modelId="{2233A456-2359-40C3-A840-B908A2AB2F3A}" type="presOf" srcId="{93DD27EF-1D26-48D9-8D05-6214C4D63B67}" destId="{0FA81BB2-0388-4B13-89F9-B378D9BE8074}" srcOrd="0" destOrd="0" presId="urn:microsoft.com/office/officeart/2005/8/layout/process4"/>
    <dgm:cxn modelId="{D0208F8B-CA79-4C34-AD41-44EDA0537327}" srcId="{37812ADC-E675-48F2-B82B-AAAF6B601F1E}" destId="{DCDDB06D-4DAD-4F35-8FFE-729344BFFF5E}" srcOrd="0" destOrd="0" parTransId="{7DA3F12F-F5D2-492E-9893-E6E03DBB7990}" sibTransId="{5F116134-8473-47FF-B279-7AB38CD7201F}"/>
    <dgm:cxn modelId="{72563571-9844-446C-9853-DC1ECB067CDB}" type="presOf" srcId="{8AA9EEC6-59F7-499D-B1D8-76E80156E1CA}" destId="{08ECB759-CC77-407B-BCC3-43F8D96D8A6B}" srcOrd="0" destOrd="0" presId="urn:microsoft.com/office/officeart/2005/8/layout/process4"/>
    <dgm:cxn modelId="{2D95E37A-4623-44BB-A14A-76EA54F1FF58}" type="presParOf" srcId="{A73DBDB5-9F95-423F-AD68-60E29E14259C}" destId="{36DFF6D8-A93E-419B-886B-ECE25C604C70}" srcOrd="0" destOrd="0" presId="urn:microsoft.com/office/officeart/2005/8/layout/process4"/>
    <dgm:cxn modelId="{F76AEBDE-0432-40D1-8494-B614D7D41ABB}" type="presParOf" srcId="{36DFF6D8-A93E-419B-886B-ECE25C604C70}" destId="{08ECB759-CC77-407B-BCC3-43F8D96D8A6B}" srcOrd="0" destOrd="0" presId="urn:microsoft.com/office/officeart/2005/8/layout/process4"/>
    <dgm:cxn modelId="{558D01C1-01C1-4427-8DB5-A7FAE0DEC692}" type="presParOf" srcId="{A73DBDB5-9F95-423F-AD68-60E29E14259C}" destId="{9681D9C8-C2D0-4A28-81F7-84F0D89A98DC}" srcOrd="1" destOrd="0" presId="urn:microsoft.com/office/officeart/2005/8/layout/process4"/>
    <dgm:cxn modelId="{D33121B8-74CE-451C-A50C-A61E3D2C1531}" type="presParOf" srcId="{A73DBDB5-9F95-423F-AD68-60E29E14259C}" destId="{32AE1B35-443E-4D3E-B62F-3F5F7ED024FC}" srcOrd="2" destOrd="0" presId="urn:microsoft.com/office/officeart/2005/8/layout/process4"/>
    <dgm:cxn modelId="{9D087AE0-C0E0-459E-8C18-E40128CD275D}" type="presParOf" srcId="{32AE1B35-443E-4D3E-B62F-3F5F7ED024FC}" destId="{0FA81BB2-0388-4B13-89F9-B378D9BE8074}" srcOrd="0" destOrd="0" presId="urn:microsoft.com/office/officeart/2005/8/layout/process4"/>
    <dgm:cxn modelId="{5D1D6F8B-81C7-4D27-8B48-0576C48820FF}" type="presParOf" srcId="{A73DBDB5-9F95-423F-AD68-60E29E14259C}" destId="{F67EB271-2E92-4579-9321-A7A23CCD724D}" srcOrd="3" destOrd="0" presId="urn:microsoft.com/office/officeart/2005/8/layout/process4"/>
    <dgm:cxn modelId="{80B492BD-1E90-41F4-BCD4-7DFD4B9B54B9}" type="presParOf" srcId="{A73DBDB5-9F95-423F-AD68-60E29E14259C}" destId="{D0F6BFA9-827E-48E9-950D-93F98D0C345E}" srcOrd="4" destOrd="0" presId="urn:microsoft.com/office/officeart/2005/8/layout/process4"/>
    <dgm:cxn modelId="{59C1AECE-5A2D-447C-A8D4-348EBE9CFF29}" type="presParOf" srcId="{D0F6BFA9-827E-48E9-950D-93F98D0C345E}" destId="{0D7F8E23-E615-4644-9643-E25AA602B04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ECB759-CC77-407B-BCC3-43F8D96D8A6B}">
      <dsp:nvSpPr>
        <dsp:cNvPr id="0" name=""/>
        <dsp:cNvSpPr/>
      </dsp:nvSpPr>
      <dsp:spPr>
        <a:xfrm>
          <a:off x="0" y="3059187"/>
          <a:ext cx="6096000" cy="1004093"/>
        </a:xfrm>
        <a:prstGeom prst="rect">
          <a:avLst/>
        </a:prstGeom>
        <a:solidFill>
          <a:schemeClr val="accent2">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altLang="en-US" sz="2800" kern="1200" dirty="0" smtClean="0"/>
            <a:t>The Mechanicals (An acting troupe)</a:t>
          </a:r>
          <a:endParaRPr lang="zh-TW" altLang="en-US" sz="2800" kern="1200" dirty="0"/>
        </a:p>
      </dsp:txBody>
      <dsp:txXfrm>
        <a:off x="0" y="3059187"/>
        <a:ext cx="6096000" cy="1004093"/>
      </dsp:txXfrm>
    </dsp:sp>
    <dsp:sp modelId="{0FA81BB2-0388-4B13-89F9-B378D9BE8074}">
      <dsp:nvSpPr>
        <dsp:cNvPr id="0" name=""/>
        <dsp:cNvSpPr/>
      </dsp:nvSpPr>
      <dsp:spPr>
        <a:xfrm rot="10800000">
          <a:off x="0" y="1529953"/>
          <a:ext cx="6096000" cy="1544296"/>
        </a:xfrm>
        <a:prstGeom prst="upArrowCallout">
          <a:avLst/>
        </a:prstGeom>
        <a:solidFill>
          <a:schemeClr val="accent2">
            <a:hueOff val="5259187"/>
            <a:satOff val="-30948"/>
            <a:lumOff val="1178"/>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altLang="en-US" sz="2800" kern="1200" dirty="0" smtClean="0"/>
            <a:t>The Fairies</a:t>
          </a:r>
          <a:endParaRPr lang="zh-TW" altLang="en-US" sz="2800" kern="1200" dirty="0"/>
        </a:p>
      </dsp:txBody>
      <dsp:txXfrm rot="10800000">
        <a:off x="0" y="1529953"/>
        <a:ext cx="6096000" cy="1003437"/>
      </dsp:txXfrm>
    </dsp:sp>
    <dsp:sp modelId="{0D7F8E23-E615-4644-9643-E25AA602B04C}">
      <dsp:nvSpPr>
        <dsp:cNvPr id="0" name=""/>
        <dsp:cNvSpPr/>
      </dsp:nvSpPr>
      <dsp:spPr>
        <a:xfrm rot="10800000">
          <a:off x="0" y="15775"/>
          <a:ext cx="6096000" cy="1544296"/>
        </a:xfrm>
        <a:prstGeom prst="upArrowCallout">
          <a:avLst/>
        </a:prstGeom>
        <a:solidFill>
          <a:schemeClr val="accent2">
            <a:hueOff val="10518374"/>
            <a:satOff val="-61895"/>
            <a:lumOff val="2355"/>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altLang="zh-TW" sz="2800" kern="1200" dirty="0" smtClean="0"/>
            <a:t>The Athenians</a:t>
          </a:r>
          <a:endParaRPr lang="zh-TW" altLang="en-US" sz="2800" kern="1200" dirty="0"/>
        </a:p>
      </dsp:txBody>
      <dsp:txXfrm rot="10800000">
        <a:off x="0" y="15775"/>
        <a:ext cx="6096000" cy="1003437"/>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2C4D8294-56AC-450D-81AF-906ACC64652C}" type="slidenum">
              <a:rPr lang="zh-TW" altLang="en-US" smtClean="0"/>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C4D8294-56AC-450D-81AF-906ACC64652C}"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C4D8294-56AC-450D-81AF-906ACC64652C}"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Content Placeholder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C4D8294-56AC-450D-81AF-906ACC64652C}" type="slidenum">
              <a:rPr lang="zh-TW" altLang="en-US" smtClean="0"/>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7" name="Date Placeholder 6"/>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8" name="Slide Number Placeholder 7"/>
          <p:cNvSpPr>
            <a:spLocks noGrp="1"/>
          </p:cNvSpPr>
          <p:nvPr>
            <p:ph type="sldNum" sz="quarter" idx="11"/>
          </p:nvPr>
        </p:nvSpPr>
        <p:spPr/>
        <p:txBody>
          <a:bodyPr/>
          <a:lstStyle/>
          <a:p>
            <a:fld id="{2C4D8294-56AC-450D-81AF-906ACC64652C}" type="slidenum">
              <a:rPr lang="zh-TW" altLang="en-US" smtClean="0"/>
              <a:t>‹#›</a:t>
            </a:fld>
            <a:endParaRPr lang="zh-TW" altLang="en-US"/>
          </a:p>
        </p:txBody>
      </p:sp>
      <p:sp>
        <p:nvSpPr>
          <p:cNvPr id="9" name="Footer Placeholder 8"/>
          <p:cNvSpPr>
            <a:spLocks noGrp="1"/>
          </p:cNvSpPr>
          <p:nvPr>
            <p:ph type="ftr" sz="quarter" idx="12"/>
          </p:nvPr>
        </p:nvSpPr>
        <p:spPr/>
        <p:txBody>
          <a:bodyPr/>
          <a:lstStyle/>
          <a:p>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4"/>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2C4D8294-56AC-450D-81AF-906ACC64652C}" type="slidenum">
              <a:rPr lang="zh-TW" altLang="en-US" smtClean="0"/>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zh-TW" altLang="en-US" smtClean="0"/>
              <a:t>按一下以編輯母片文字樣式</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2C4D8294-56AC-450D-81AF-906ACC64652C}" type="slidenum">
              <a:rPr lang="zh-TW" altLang="en-US" smtClean="0"/>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Date Placeholder 2"/>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2C4D8294-56AC-450D-81AF-906ACC64652C}" type="slidenum">
              <a:rPr lang="zh-TW" altLang="en-US" smtClean="0"/>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2C4D8294-56AC-450D-81AF-906ACC64652C}"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2C4D8294-56AC-450D-81AF-906ACC64652C}" type="slidenum">
              <a:rPr lang="zh-TW" altLang="en-US" smtClean="0"/>
              <a:t>‹#›</a:t>
            </a:fld>
            <a:endParaRPr lang="zh-TW" altLang="en-US"/>
          </a:p>
        </p:txBody>
      </p:sp>
      <p:sp>
        <p:nvSpPr>
          <p:cNvPr id="8" name="Title 7"/>
          <p:cNvSpPr>
            <a:spLocks noGrp="1"/>
          </p:cNvSpPr>
          <p:nvPr>
            <p:ph type="title"/>
          </p:nvPr>
        </p:nvSpPr>
        <p:spPr/>
        <p:txBody>
          <a:bodyPr/>
          <a:lstStyle/>
          <a:p>
            <a:r>
              <a:rPr lang="zh-TW" altLang="en-US" smtClean="0"/>
              <a:t>按一下以編輯母片標題樣式</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smtClean="0"/>
              <a:t>按一下圖示以新增圖片</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EAA5AC9E-540F-4D9E-8AF9-411A2B9269B6}" type="datetimeFigureOut">
              <a:rPr lang="zh-TW" altLang="en-US" smtClean="0"/>
              <a:t>2015/6/20</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2C4D8294-56AC-450D-81AF-906ACC64652C}" type="slidenum">
              <a:rPr lang="zh-TW" altLang="en-US" smtClean="0"/>
              <a:t>‹#›</a:t>
            </a:fld>
            <a:endParaRPr lang="zh-TW" alt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zh-TW" altLang="en-US" smtClean="0"/>
              <a:t>按一下以編輯母片標題樣式</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EAA5AC9E-540F-4D9E-8AF9-411A2B9269B6}" type="datetimeFigureOut">
              <a:rPr lang="zh-TW" altLang="en-US" smtClean="0"/>
              <a:t>2015/6/20</a:t>
            </a:fld>
            <a:endParaRPr lang="zh-TW" altLang="en-US"/>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zh-TW" altLang="en-US"/>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2C4D8294-56AC-450D-81AF-906ACC64652C}" type="slidenum">
              <a:rPr lang="zh-TW" altLang="en-US" smtClean="0"/>
              <a:t>‹#›</a:t>
            </a:fld>
            <a:endParaRPr lang="zh-TW" altLang="en-US"/>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0" y="1677659"/>
            <a:ext cx="4788024" cy="2062103"/>
          </a:xfrm>
          <a:prstGeom prst="rect">
            <a:avLst/>
          </a:prstGeom>
          <a:noFill/>
        </p:spPr>
        <p:txBody>
          <a:bodyPr wrap="square" rtlCol="0">
            <a:spAutoFit/>
          </a:bodyPr>
          <a:lstStyle/>
          <a:p>
            <a:r>
              <a:rPr lang="en-US" altLang="zh-TW" sz="3600" dirty="0" smtClean="0">
                <a:ea typeface="Arial Unicode MS" panose="020B0604020202020204" pitchFamily="34" charset="-120"/>
                <a:cs typeface="Arial Unicode MS" panose="020B0604020202020204" pitchFamily="34" charset="-120"/>
              </a:rPr>
              <a:t>The Midsummer </a:t>
            </a:r>
          </a:p>
          <a:p>
            <a:r>
              <a:rPr lang="en-US" altLang="zh-TW" sz="3600" dirty="0" smtClean="0">
                <a:ea typeface="Arial Unicode MS" panose="020B0604020202020204" pitchFamily="34" charset="-120"/>
                <a:cs typeface="Arial Unicode MS" panose="020B0604020202020204" pitchFamily="34" charset="-120"/>
              </a:rPr>
              <a:t>         Night’s Dream</a:t>
            </a:r>
          </a:p>
          <a:p>
            <a:r>
              <a:rPr lang="en-US" altLang="zh-TW" sz="2800" dirty="0" smtClean="0">
                <a:ea typeface="Arial Unicode MS" panose="020B0604020202020204" pitchFamily="34" charset="-120"/>
                <a:cs typeface="Arial Unicode MS" panose="020B0604020202020204" pitchFamily="34" charset="-120"/>
              </a:rPr>
              <a:t>          </a:t>
            </a:r>
          </a:p>
          <a:p>
            <a:r>
              <a:rPr lang="en-US" altLang="zh-TW" sz="2800" dirty="0">
                <a:ea typeface="Arial Unicode MS" panose="020B0604020202020204" pitchFamily="34" charset="-120"/>
                <a:cs typeface="Arial Unicode MS" panose="020B0604020202020204" pitchFamily="34" charset="-120"/>
              </a:rPr>
              <a:t> </a:t>
            </a:r>
            <a:r>
              <a:rPr lang="en-US" altLang="zh-TW" sz="2800" dirty="0" smtClean="0">
                <a:ea typeface="Arial Unicode MS" panose="020B0604020202020204" pitchFamily="34" charset="-120"/>
                <a:cs typeface="Arial Unicode MS" panose="020B0604020202020204" pitchFamily="34" charset="-120"/>
              </a:rPr>
              <a:t>    -William </a:t>
            </a:r>
            <a:r>
              <a:rPr lang="en-US" altLang="zh-TW" sz="2800" dirty="0" err="1" smtClean="0">
                <a:ea typeface="Arial Unicode MS" panose="020B0604020202020204" pitchFamily="34" charset="-120"/>
                <a:cs typeface="Arial Unicode MS" panose="020B0604020202020204" pitchFamily="34" charset="-120"/>
              </a:rPr>
              <a:t>Shakespeares</a:t>
            </a:r>
            <a:endParaRPr lang="zh-TW" altLang="en-US" sz="2800" dirty="0">
              <a:ea typeface="Arial Unicode MS" panose="020B0604020202020204" pitchFamily="34" charset="-120"/>
              <a:cs typeface="Arial Unicode MS" panose="020B0604020202020204" pitchFamily="34" charset="-12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0"/>
            <a:ext cx="477680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文字方塊 5"/>
          <p:cNvSpPr txBox="1"/>
          <p:nvPr/>
        </p:nvSpPr>
        <p:spPr>
          <a:xfrm>
            <a:off x="216024" y="4438849"/>
            <a:ext cx="4355976" cy="461665"/>
          </a:xfrm>
          <a:prstGeom prst="rect">
            <a:avLst/>
          </a:prstGeom>
          <a:noFill/>
        </p:spPr>
        <p:txBody>
          <a:bodyPr wrap="square" rtlCol="0">
            <a:spAutoFit/>
          </a:bodyPr>
          <a:lstStyle/>
          <a:p>
            <a:r>
              <a:rPr lang="en-US" altLang="zh-TW" sz="2400" dirty="0" smtClean="0"/>
              <a:t>101501043   </a:t>
            </a:r>
            <a:r>
              <a:rPr lang="en-US" altLang="zh-TW" sz="2400" dirty="0" err="1" smtClean="0"/>
              <a:t>Angella</a:t>
            </a:r>
            <a:r>
              <a:rPr lang="en-US" altLang="zh-TW" sz="2400" dirty="0" smtClean="0"/>
              <a:t> Huang</a:t>
            </a:r>
            <a:endParaRPr lang="zh-TW" altLang="en-US" sz="2400" dirty="0"/>
          </a:p>
        </p:txBody>
      </p:sp>
    </p:spTree>
    <p:extLst>
      <p:ext uri="{BB962C8B-B14F-4D97-AF65-F5344CB8AC3E}">
        <p14:creationId xmlns:p14="http://schemas.microsoft.com/office/powerpoint/2010/main" val="3859898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124744"/>
            <a:ext cx="6761912"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42001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124744"/>
            <a:ext cx="639942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52273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657627" y="487693"/>
            <a:ext cx="5328592" cy="707886"/>
          </a:xfrm>
          <a:prstGeom prst="rect">
            <a:avLst/>
          </a:prstGeom>
          <a:noFill/>
        </p:spPr>
        <p:txBody>
          <a:bodyPr wrap="square" rtlCol="0">
            <a:spAutoFit/>
          </a:bodyPr>
          <a:lstStyle/>
          <a:p>
            <a:r>
              <a:rPr lang="en-US" altLang="zh-TW" sz="4000" dirty="0" smtClean="0"/>
              <a:t>Quiz Time</a:t>
            </a:r>
            <a:endParaRPr lang="zh-TW" altLang="en-US" sz="4000" dirty="0"/>
          </a:p>
        </p:txBody>
      </p:sp>
      <p:sp>
        <p:nvSpPr>
          <p:cNvPr id="5" name="文字方塊 4"/>
          <p:cNvSpPr txBox="1"/>
          <p:nvPr/>
        </p:nvSpPr>
        <p:spPr>
          <a:xfrm>
            <a:off x="622829" y="1556792"/>
            <a:ext cx="7704856" cy="2554545"/>
          </a:xfrm>
          <a:prstGeom prst="rect">
            <a:avLst/>
          </a:prstGeom>
          <a:solidFill>
            <a:schemeClr val="accent4">
              <a:lumMod val="20000"/>
              <a:lumOff val="80000"/>
            </a:schemeClr>
          </a:solidFill>
        </p:spPr>
        <p:txBody>
          <a:bodyPr wrap="square" rtlCol="0">
            <a:spAutoFit/>
          </a:bodyPr>
          <a:lstStyle/>
          <a:p>
            <a:r>
              <a:rPr lang="en-US" altLang="zh-TW" sz="3200" dirty="0" smtClean="0"/>
              <a:t>Q1: Who was at first in love with Hermia, but later was in love with Helena? </a:t>
            </a:r>
          </a:p>
          <a:p>
            <a:endParaRPr lang="en-US" altLang="zh-TW" sz="3200" dirty="0" smtClean="0"/>
          </a:p>
          <a:p>
            <a:r>
              <a:rPr lang="en-US" altLang="zh-TW" sz="3200" dirty="0" smtClean="0"/>
              <a:t>Q2: Bottom’s head was turned into a…?</a:t>
            </a:r>
          </a:p>
          <a:p>
            <a:r>
              <a:rPr lang="en-US" altLang="zh-TW" sz="3200" dirty="0" smtClean="0"/>
              <a:t>A: Pig B: Fish C: Donkey D:Elephant</a:t>
            </a:r>
            <a:endParaRPr lang="zh-TW" altLang="en-US" sz="3200" dirty="0"/>
          </a:p>
        </p:txBody>
      </p:sp>
    </p:spTree>
    <p:extLst>
      <p:ext uri="{BB962C8B-B14F-4D97-AF65-F5344CB8AC3E}">
        <p14:creationId xmlns:p14="http://schemas.microsoft.com/office/powerpoint/2010/main" val="12678590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9592" y="548680"/>
            <a:ext cx="6901248" cy="523220"/>
          </a:xfrm>
          <a:prstGeom prst="rect">
            <a:avLst/>
          </a:prstGeom>
        </p:spPr>
        <p:txBody>
          <a:bodyPr wrap="none">
            <a:spAutoFit/>
          </a:bodyPr>
          <a:lstStyle/>
          <a:p>
            <a:r>
              <a:rPr lang="en-US" altLang="zh-TW" sz="2800" dirty="0" smtClean="0"/>
              <a:t>When is this play supposed to take place?</a:t>
            </a:r>
            <a:endParaRPr lang="en-US" altLang="zh-TW" sz="2800" dirty="0"/>
          </a:p>
        </p:txBody>
      </p:sp>
      <p:sp>
        <p:nvSpPr>
          <p:cNvPr id="6" name="矩形 5"/>
          <p:cNvSpPr/>
          <p:nvPr/>
        </p:nvSpPr>
        <p:spPr>
          <a:xfrm>
            <a:off x="899592" y="1556792"/>
            <a:ext cx="7416824" cy="3447098"/>
          </a:xfrm>
          <a:prstGeom prst="rect">
            <a:avLst/>
          </a:prstGeom>
          <a:solidFill>
            <a:schemeClr val="accent6">
              <a:lumMod val="20000"/>
              <a:lumOff val="80000"/>
            </a:schemeClr>
          </a:solidFill>
        </p:spPr>
        <p:txBody>
          <a:bodyPr wrap="square">
            <a:spAutoFit/>
          </a:bodyPr>
          <a:lstStyle/>
          <a:p>
            <a:pPr marL="285750" indent="-285750">
              <a:buFont typeface="Arial" panose="020B0604020202020204" pitchFamily="34" charset="0"/>
              <a:buChar char="•"/>
            </a:pPr>
            <a:r>
              <a:rPr lang="en-US" altLang="zh-TW" sz="2000" dirty="0" smtClean="0"/>
              <a:t>It is unknown exactly it was written or first performed.</a:t>
            </a:r>
          </a:p>
          <a:p>
            <a:pPr marL="285750" indent="-285750">
              <a:buFont typeface="Arial" panose="020B0604020202020204" pitchFamily="34" charset="0"/>
              <a:buChar char="•"/>
            </a:pPr>
            <a:endParaRPr lang="en-US" altLang="zh-TW" sz="2000" dirty="0" smtClean="0"/>
          </a:p>
          <a:p>
            <a:pPr marL="285750" indent="-285750">
              <a:buFont typeface="Arial" panose="020B0604020202020204" pitchFamily="34" charset="0"/>
              <a:buChar char="•"/>
            </a:pPr>
            <a:r>
              <a:rPr lang="en-US" altLang="zh-TW" sz="2000" dirty="0" smtClean="0"/>
              <a:t>Believed to have been written between </a:t>
            </a:r>
            <a:r>
              <a:rPr lang="en-US" altLang="zh-TW" sz="2000" b="1" dirty="0" smtClean="0">
                <a:solidFill>
                  <a:srgbClr val="FF0000"/>
                </a:solidFill>
              </a:rPr>
              <a:t>1590 and 1597</a:t>
            </a:r>
            <a:r>
              <a:rPr lang="en-US" altLang="zh-TW" sz="2000" dirty="0" smtClean="0"/>
              <a:t>.</a:t>
            </a:r>
          </a:p>
          <a:p>
            <a:pPr marL="285750" indent="-285750">
              <a:buFont typeface="Arial" panose="020B0604020202020204" pitchFamily="34" charset="0"/>
              <a:buChar char="•"/>
            </a:pPr>
            <a:endParaRPr lang="en-US" altLang="zh-TW" sz="2000" dirty="0" smtClean="0"/>
          </a:p>
          <a:p>
            <a:pPr marL="285750" indent="-285750">
              <a:buFont typeface="Arial" panose="020B0604020202020204" pitchFamily="34" charset="0"/>
              <a:buChar char="•"/>
            </a:pPr>
            <a:r>
              <a:rPr lang="en-US" altLang="zh-TW" sz="2000" dirty="0" smtClean="0"/>
              <a:t>On the basis of topical references and an allusion to Edmund Spenser's Epithalamion, it is usually dated </a:t>
            </a:r>
            <a:r>
              <a:rPr lang="en-US" altLang="zh-TW" sz="2000" b="1" dirty="0" smtClean="0">
                <a:solidFill>
                  <a:srgbClr val="FF0000"/>
                </a:solidFill>
              </a:rPr>
              <a:t>1595 or early 1596.</a:t>
            </a:r>
          </a:p>
          <a:p>
            <a:pPr marL="285750" indent="-285750">
              <a:buFont typeface="Arial" panose="020B0604020202020204" pitchFamily="34" charset="0"/>
              <a:buChar char="•"/>
            </a:pPr>
            <a:endParaRPr lang="en-US" altLang="zh-TW" sz="2000" dirty="0" smtClean="0"/>
          </a:p>
          <a:p>
            <a:pPr marL="285750" indent="-285750">
              <a:buFont typeface="Arial" panose="020B0604020202020204" pitchFamily="34" charset="0"/>
              <a:buChar char="•"/>
            </a:pPr>
            <a:r>
              <a:rPr lang="en-US" altLang="zh-TW" sz="2000" dirty="0" smtClean="0"/>
              <a:t>Others suggest that it was written for the Queen to celebrate the feast day of St. John</a:t>
            </a:r>
            <a:r>
              <a:rPr lang="en-US" altLang="zh-TW" dirty="0" smtClean="0"/>
              <a:t>.</a:t>
            </a:r>
          </a:p>
          <a:p>
            <a:pPr marL="285750" indent="-285750">
              <a:buFont typeface="Arial" panose="020B0604020202020204" pitchFamily="34" charset="0"/>
              <a:buChar char="•"/>
            </a:pPr>
            <a:endParaRPr lang="zh-TW" altLang="en-US" dirty="0"/>
          </a:p>
        </p:txBody>
      </p:sp>
    </p:spTree>
    <p:extLst>
      <p:ext uri="{BB962C8B-B14F-4D97-AF65-F5344CB8AC3E}">
        <p14:creationId xmlns:p14="http://schemas.microsoft.com/office/powerpoint/2010/main" val="39842991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5555" y="545817"/>
            <a:ext cx="6336799" cy="707886"/>
          </a:xfrm>
          <a:prstGeom prst="rect">
            <a:avLst/>
          </a:prstGeom>
        </p:spPr>
        <p:txBody>
          <a:bodyPr wrap="none">
            <a:spAutoFit/>
          </a:bodyPr>
          <a:lstStyle/>
          <a:p>
            <a:r>
              <a:rPr lang="en-US" altLang="zh-TW" sz="4000" dirty="0" smtClean="0"/>
              <a:t>Where is all this taking place?</a:t>
            </a:r>
            <a:endParaRPr lang="en-US" altLang="zh-TW" sz="4000" dirty="0"/>
          </a:p>
        </p:txBody>
      </p:sp>
      <p:sp>
        <p:nvSpPr>
          <p:cNvPr id="6" name="矩形 5"/>
          <p:cNvSpPr/>
          <p:nvPr/>
        </p:nvSpPr>
        <p:spPr>
          <a:xfrm>
            <a:off x="725555" y="1556792"/>
            <a:ext cx="6552728" cy="1631216"/>
          </a:xfrm>
          <a:prstGeom prst="rect">
            <a:avLst/>
          </a:prstGeom>
          <a:solidFill>
            <a:schemeClr val="accent5">
              <a:lumMod val="20000"/>
              <a:lumOff val="80000"/>
            </a:schemeClr>
          </a:solidFill>
        </p:spPr>
        <p:txBody>
          <a:bodyPr wrap="square">
            <a:spAutoFit/>
          </a:bodyPr>
          <a:lstStyle/>
          <a:p>
            <a:pPr marL="285750" indent="-285750">
              <a:buFont typeface="Arial" panose="020B0604020202020204" pitchFamily="34" charset="0"/>
              <a:buChar char="•"/>
            </a:pPr>
            <a:r>
              <a:rPr lang="en-US" altLang="zh-TW" sz="2000" dirty="0" smtClean="0"/>
              <a:t>Globe Theatre</a:t>
            </a:r>
          </a:p>
          <a:p>
            <a:r>
              <a:rPr lang="en-US" altLang="zh-TW" sz="2000" dirty="0" smtClean="0"/>
              <a:t>-The Globe Theatre was a theatre </a:t>
            </a:r>
            <a:r>
              <a:rPr lang="en-US" altLang="zh-TW" sz="2000" dirty="0" smtClean="0">
                <a:solidFill>
                  <a:srgbClr val="FF0000"/>
                </a:solidFill>
              </a:rPr>
              <a:t>in London </a:t>
            </a:r>
            <a:r>
              <a:rPr lang="en-US" altLang="zh-TW" sz="2000" dirty="0" smtClean="0"/>
              <a:t>associated with William Shakespeare. </a:t>
            </a:r>
          </a:p>
          <a:p>
            <a:r>
              <a:rPr lang="en-US" altLang="zh-TW" sz="2000" dirty="0" smtClean="0"/>
              <a:t>-It was built in 1599 by Shakespeare's playing company, and was destroyed by fire in 1613.</a:t>
            </a:r>
          </a:p>
        </p:txBody>
      </p:sp>
      <p:sp>
        <p:nvSpPr>
          <p:cNvPr id="7" name="矩形 6"/>
          <p:cNvSpPr/>
          <p:nvPr/>
        </p:nvSpPr>
        <p:spPr>
          <a:xfrm>
            <a:off x="725555" y="3775337"/>
            <a:ext cx="6552728" cy="1631216"/>
          </a:xfrm>
          <a:prstGeom prst="rect">
            <a:avLst/>
          </a:prstGeom>
          <a:solidFill>
            <a:schemeClr val="accent2">
              <a:lumMod val="20000"/>
              <a:lumOff val="80000"/>
            </a:schemeClr>
          </a:solidFill>
        </p:spPr>
        <p:txBody>
          <a:bodyPr wrap="square">
            <a:spAutoFit/>
          </a:bodyPr>
          <a:lstStyle/>
          <a:p>
            <a:pPr marL="285750" indent="-285750">
              <a:buFont typeface="Arial" panose="020B0604020202020204" pitchFamily="34" charset="0"/>
              <a:buChar char="•"/>
            </a:pPr>
            <a:r>
              <a:rPr lang="en-US" altLang="zh-TW" sz="2000" dirty="0" smtClean="0"/>
              <a:t>The Theatre </a:t>
            </a:r>
          </a:p>
          <a:p>
            <a:r>
              <a:rPr lang="en-US" altLang="zh-TW" sz="2000" dirty="0" smtClean="0"/>
              <a:t>-The Theatre was an Elizabethan playhouse </a:t>
            </a:r>
            <a:r>
              <a:rPr lang="en-US" altLang="zh-TW" sz="2000" dirty="0" smtClean="0">
                <a:solidFill>
                  <a:srgbClr val="FF0000"/>
                </a:solidFill>
              </a:rPr>
              <a:t>in </a:t>
            </a:r>
            <a:r>
              <a:rPr lang="en-US" altLang="zh-TW" sz="2000" dirty="0" err="1" smtClean="0">
                <a:solidFill>
                  <a:srgbClr val="FF0000"/>
                </a:solidFill>
              </a:rPr>
              <a:t>Shoreditch</a:t>
            </a:r>
            <a:r>
              <a:rPr lang="en-US" altLang="zh-TW" sz="2000" dirty="0" smtClean="0"/>
              <a:t>,  outside the City of London. </a:t>
            </a:r>
          </a:p>
          <a:p>
            <a:r>
              <a:rPr lang="en-US" altLang="zh-TW" sz="2000" dirty="0" smtClean="0"/>
              <a:t>-It was the second permanent theatre ever built in England</a:t>
            </a:r>
            <a:endParaRPr lang="zh-TW" altLang="en-US" sz="2000" dirty="0"/>
          </a:p>
        </p:txBody>
      </p:sp>
    </p:spTree>
    <p:extLst>
      <p:ext uri="{BB962C8B-B14F-4D97-AF65-F5344CB8AC3E}">
        <p14:creationId xmlns:p14="http://schemas.microsoft.com/office/powerpoint/2010/main" val="22954609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0091" y="651245"/>
            <a:ext cx="7649851" cy="523220"/>
          </a:xfrm>
          <a:prstGeom prst="rect">
            <a:avLst/>
          </a:prstGeom>
        </p:spPr>
        <p:txBody>
          <a:bodyPr wrap="none">
            <a:spAutoFit/>
          </a:bodyPr>
          <a:lstStyle/>
          <a:p>
            <a:r>
              <a:rPr lang="en-US" altLang="zh-TW" sz="2800" dirty="0" smtClean="0"/>
              <a:t>What's really going on in England at this time? </a:t>
            </a:r>
            <a:endParaRPr lang="en-US" altLang="zh-TW" sz="2800" dirty="0"/>
          </a:p>
        </p:txBody>
      </p:sp>
      <p:sp>
        <p:nvSpPr>
          <p:cNvPr id="3" name="矩形 2"/>
          <p:cNvSpPr/>
          <p:nvPr/>
        </p:nvSpPr>
        <p:spPr>
          <a:xfrm>
            <a:off x="810090" y="1844824"/>
            <a:ext cx="7182819" cy="2554545"/>
          </a:xfrm>
          <a:prstGeom prst="rect">
            <a:avLst/>
          </a:prstGeom>
        </p:spPr>
        <p:txBody>
          <a:bodyPr wrap="square">
            <a:spAutoFit/>
          </a:bodyPr>
          <a:lstStyle/>
          <a:p>
            <a:pPr marL="285750" indent="-285750">
              <a:buFont typeface="Arial" panose="020B0604020202020204" pitchFamily="34" charset="0"/>
              <a:buChar char="•"/>
            </a:pPr>
            <a:r>
              <a:rPr lang="en-US" altLang="zh-TW" sz="2000" dirty="0" smtClean="0"/>
              <a:t>The </a:t>
            </a:r>
            <a:r>
              <a:rPr lang="en-US" altLang="zh-TW" sz="2000" dirty="0"/>
              <a:t>golden age in English </a:t>
            </a:r>
            <a:r>
              <a:rPr lang="en-US" altLang="zh-TW" sz="2000" dirty="0" smtClean="0"/>
              <a:t>history</a:t>
            </a:r>
            <a:endParaRPr lang="en-US" altLang="zh-TW" sz="2000" dirty="0"/>
          </a:p>
          <a:p>
            <a:pPr marL="285750" indent="-285750">
              <a:buFont typeface="Arial" panose="020B0604020202020204" pitchFamily="34" charset="0"/>
              <a:buChar char="•"/>
            </a:pPr>
            <a:r>
              <a:rPr lang="en-US" altLang="zh-TW" sz="2000" dirty="0" smtClean="0"/>
              <a:t>Represented </a:t>
            </a:r>
            <a:r>
              <a:rPr lang="en-US" altLang="zh-TW" sz="2000" dirty="0"/>
              <a:t>the apogee of the English Renaissance and saw the flowering of poetry, music and literature. </a:t>
            </a:r>
          </a:p>
          <a:p>
            <a:pPr marL="285750" indent="-285750">
              <a:buFont typeface="Arial" panose="020B0604020202020204" pitchFamily="34" charset="0"/>
              <a:buChar char="•"/>
            </a:pPr>
            <a:r>
              <a:rPr lang="en-US" altLang="zh-TW" sz="2000" dirty="0" smtClean="0"/>
              <a:t>England </a:t>
            </a:r>
            <a:r>
              <a:rPr lang="en-US" altLang="zh-TW" sz="2000" dirty="0"/>
              <a:t>during this period had a </a:t>
            </a:r>
            <a:r>
              <a:rPr lang="en-US" altLang="zh-TW" sz="2000" dirty="0" err="1"/>
              <a:t>centralised</a:t>
            </a:r>
            <a:r>
              <a:rPr lang="en-US" altLang="zh-TW" sz="2000" dirty="0"/>
              <a:t>, well-</a:t>
            </a:r>
            <a:r>
              <a:rPr lang="en-US" altLang="zh-TW" sz="2000" dirty="0" err="1"/>
              <a:t>organised</a:t>
            </a:r>
            <a:r>
              <a:rPr lang="en-US" altLang="zh-TW" sz="2000" dirty="0"/>
              <a:t>, and effective government, largely a result of the reforms of Henry VII and Henry VIII. </a:t>
            </a:r>
            <a:r>
              <a:rPr lang="en-US" altLang="zh-TW" sz="2000" dirty="0">
                <a:solidFill>
                  <a:srgbClr val="FF0000"/>
                </a:solidFill>
              </a:rPr>
              <a:t>Economically</a:t>
            </a:r>
            <a:r>
              <a:rPr lang="en-US" altLang="zh-TW" sz="2000" dirty="0"/>
              <a:t>, the country began to benefit greatly from the new era </a:t>
            </a:r>
            <a:r>
              <a:rPr lang="en-US" altLang="zh-TW" sz="2000" dirty="0">
                <a:solidFill>
                  <a:srgbClr val="FF0000"/>
                </a:solidFill>
              </a:rPr>
              <a:t>of trans-Atlantic trade</a:t>
            </a:r>
            <a:r>
              <a:rPr lang="en-US" altLang="zh-TW" sz="2000" dirty="0"/>
              <a:t>.</a:t>
            </a:r>
            <a:endParaRPr lang="zh-TW" altLang="en-US" sz="2000" dirty="0"/>
          </a:p>
        </p:txBody>
      </p:sp>
      <p:sp>
        <p:nvSpPr>
          <p:cNvPr id="5" name="矩形 4"/>
          <p:cNvSpPr/>
          <p:nvPr/>
        </p:nvSpPr>
        <p:spPr>
          <a:xfrm>
            <a:off x="810090" y="5192563"/>
            <a:ext cx="7506325" cy="1200329"/>
          </a:xfrm>
          <a:prstGeom prst="rect">
            <a:avLst/>
          </a:prstGeom>
        </p:spPr>
        <p:txBody>
          <a:bodyPr wrap="square">
            <a:spAutoFit/>
          </a:bodyPr>
          <a:lstStyle/>
          <a:p>
            <a:pPr marL="285750" indent="-285750">
              <a:buFont typeface="Arial" panose="020B0604020202020204" pitchFamily="34" charset="0"/>
              <a:buChar char="•"/>
            </a:pPr>
            <a:r>
              <a:rPr lang="en-US" altLang="zh-TW" b="1" dirty="0"/>
              <a:t>Elizabethan pronunciation differed significantly from our own. </a:t>
            </a:r>
            <a:endParaRPr lang="en-US" altLang="zh-TW" b="1" dirty="0" smtClean="0"/>
          </a:p>
          <a:p>
            <a:pPr marL="285750" indent="-285750">
              <a:buFont typeface="Arial" panose="020B0604020202020204" pitchFamily="34" charset="0"/>
              <a:buChar char="•"/>
            </a:pPr>
            <a:r>
              <a:rPr lang="en-US" altLang="zh-TW" b="1" dirty="0" smtClean="0">
                <a:solidFill>
                  <a:srgbClr val="FF0000"/>
                </a:solidFill>
              </a:rPr>
              <a:t>Vowels </a:t>
            </a:r>
            <a:r>
              <a:rPr lang="en-US" altLang="zh-TW" b="1" dirty="0"/>
              <a:t>were in the process of changing, in a process known as a "vowel shift"--the same process that has given us so many different accents today. </a:t>
            </a:r>
            <a:endParaRPr lang="en-US" altLang="zh-TW" b="1" dirty="0" smtClean="0"/>
          </a:p>
        </p:txBody>
      </p:sp>
      <p:sp>
        <p:nvSpPr>
          <p:cNvPr id="6" name="文字方塊 5"/>
          <p:cNvSpPr txBox="1"/>
          <p:nvPr/>
        </p:nvSpPr>
        <p:spPr>
          <a:xfrm>
            <a:off x="899592" y="1317193"/>
            <a:ext cx="4536504" cy="400110"/>
          </a:xfrm>
          <a:prstGeom prst="rect">
            <a:avLst/>
          </a:prstGeom>
          <a:noFill/>
        </p:spPr>
        <p:txBody>
          <a:bodyPr wrap="square" rtlCol="0">
            <a:spAutoFit/>
          </a:bodyPr>
          <a:lstStyle/>
          <a:p>
            <a:r>
              <a:rPr lang="en-US" altLang="zh-TW" sz="2000" b="1" dirty="0" smtClean="0"/>
              <a:t>Historical Background</a:t>
            </a:r>
            <a:endParaRPr lang="zh-TW" altLang="en-US" sz="2000" b="1" dirty="0"/>
          </a:p>
        </p:txBody>
      </p:sp>
      <p:sp>
        <p:nvSpPr>
          <p:cNvPr id="7" name="文字方塊 6"/>
          <p:cNvSpPr txBox="1"/>
          <p:nvPr/>
        </p:nvSpPr>
        <p:spPr>
          <a:xfrm>
            <a:off x="918185" y="4509120"/>
            <a:ext cx="4392488" cy="400110"/>
          </a:xfrm>
          <a:prstGeom prst="rect">
            <a:avLst/>
          </a:prstGeom>
          <a:noFill/>
        </p:spPr>
        <p:txBody>
          <a:bodyPr wrap="square" rtlCol="0">
            <a:spAutoFit/>
          </a:bodyPr>
          <a:lstStyle/>
          <a:p>
            <a:r>
              <a:rPr lang="en-US" altLang="zh-TW" sz="2000" b="1" dirty="0" smtClean="0"/>
              <a:t>Language Change</a:t>
            </a:r>
            <a:endParaRPr lang="zh-TW" altLang="en-US" sz="2000" b="1" dirty="0"/>
          </a:p>
        </p:txBody>
      </p:sp>
    </p:spTree>
    <p:extLst>
      <p:ext uri="{BB962C8B-B14F-4D97-AF65-F5344CB8AC3E}">
        <p14:creationId xmlns:p14="http://schemas.microsoft.com/office/powerpoint/2010/main" val="3243972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895" y="457591"/>
            <a:ext cx="6236964" cy="523220"/>
          </a:xfrm>
          <a:prstGeom prst="rect">
            <a:avLst/>
          </a:prstGeom>
        </p:spPr>
        <p:txBody>
          <a:bodyPr wrap="none">
            <a:spAutoFit/>
          </a:bodyPr>
          <a:lstStyle/>
          <a:p>
            <a:r>
              <a:rPr lang="en-US" altLang="zh-TW" sz="2800" dirty="0"/>
              <a:t>Vowel change in Shakespeare’s work </a:t>
            </a:r>
          </a:p>
        </p:txBody>
      </p:sp>
      <p:pic>
        <p:nvPicPr>
          <p:cNvPr id="5" name="reason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713259" y="2042773"/>
            <a:ext cx="609600" cy="609600"/>
          </a:xfrm>
          <a:prstGeom prst="rect">
            <a:avLst/>
          </a:prstGeom>
        </p:spPr>
      </p:pic>
      <p:sp>
        <p:nvSpPr>
          <p:cNvPr id="6" name="矩形 5"/>
          <p:cNvSpPr/>
          <p:nvPr/>
        </p:nvSpPr>
        <p:spPr>
          <a:xfrm>
            <a:off x="827584" y="1268760"/>
            <a:ext cx="4572000" cy="3139321"/>
          </a:xfrm>
          <a:prstGeom prst="rect">
            <a:avLst/>
          </a:prstGeom>
        </p:spPr>
        <p:txBody>
          <a:bodyPr>
            <a:spAutoFit/>
          </a:bodyPr>
          <a:lstStyle/>
          <a:p>
            <a:r>
              <a:rPr lang="en-US" altLang="zh-TW" dirty="0" err="1"/>
              <a:t>Poins</a:t>
            </a:r>
            <a:r>
              <a:rPr lang="en-US" altLang="zh-TW" dirty="0"/>
              <a:t>: Come, your </a:t>
            </a:r>
            <a:r>
              <a:rPr lang="en-US" altLang="zh-TW" dirty="0">
                <a:solidFill>
                  <a:srgbClr val="FF0000"/>
                </a:solidFill>
              </a:rPr>
              <a:t>reason</a:t>
            </a:r>
            <a:r>
              <a:rPr lang="en-US" altLang="zh-TW" dirty="0"/>
              <a:t>, Jack, your </a:t>
            </a:r>
            <a:r>
              <a:rPr lang="en-US" altLang="zh-TW" dirty="0">
                <a:solidFill>
                  <a:srgbClr val="FF0000"/>
                </a:solidFill>
              </a:rPr>
              <a:t>reason</a:t>
            </a:r>
            <a:r>
              <a:rPr lang="en-US" altLang="zh-TW" dirty="0" smtClean="0"/>
              <a:t>.</a:t>
            </a:r>
          </a:p>
          <a:p>
            <a:endParaRPr lang="en-US" altLang="zh-TW" dirty="0"/>
          </a:p>
          <a:p>
            <a:r>
              <a:rPr lang="en-US" altLang="zh-TW" dirty="0"/>
              <a:t>Falstaff: What, upon compulsion? Zounds, and I were at the </a:t>
            </a:r>
            <a:r>
              <a:rPr lang="en-US" altLang="zh-TW" dirty="0" err="1"/>
              <a:t>strappado</a:t>
            </a:r>
            <a:r>
              <a:rPr lang="en-US" altLang="zh-TW" dirty="0"/>
              <a:t> or all the racks in the world, I would not tell you upon compulsion. Give you a reason on compulsion? If </a:t>
            </a:r>
            <a:r>
              <a:rPr lang="en-US" altLang="zh-TW" dirty="0">
                <a:solidFill>
                  <a:srgbClr val="FF0000"/>
                </a:solidFill>
              </a:rPr>
              <a:t>reasons</a:t>
            </a:r>
            <a:r>
              <a:rPr lang="en-US" altLang="zh-TW" dirty="0"/>
              <a:t> were as plentiful as </a:t>
            </a:r>
            <a:r>
              <a:rPr lang="en-US" altLang="zh-TW" dirty="0">
                <a:solidFill>
                  <a:srgbClr val="FF0000"/>
                </a:solidFill>
              </a:rPr>
              <a:t>blackberries</a:t>
            </a:r>
            <a:r>
              <a:rPr lang="en-US" altLang="zh-TW" dirty="0"/>
              <a:t>, I would give no man a </a:t>
            </a:r>
            <a:r>
              <a:rPr lang="en-US" altLang="zh-TW" dirty="0">
                <a:solidFill>
                  <a:srgbClr val="FF0000"/>
                </a:solidFill>
              </a:rPr>
              <a:t>reason</a:t>
            </a:r>
            <a:r>
              <a:rPr lang="en-US" altLang="zh-TW" dirty="0"/>
              <a:t> upon compulsion, I.</a:t>
            </a:r>
          </a:p>
          <a:p>
            <a:r>
              <a:rPr lang="en-US" altLang="zh-TW" dirty="0"/>
              <a:t>(Henry IV, Part One, 2.4.246-42)</a:t>
            </a:r>
            <a:endParaRPr lang="zh-TW" altLang="en-US" dirty="0"/>
          </a:p>
        </p:txBody>
      </p:sp>
      <p:sp>
        <p:nvSpPr>
          <p:cNvPr id="7" name="矩形 6"/>
          <p:cNvSpPr/>
          <p:nvPr/>
        </p:nvSpPr>
        <p:spPr>
          <a:xfrm>
            <a:off x="827584" y="4552097"/>
            <a:ext cx="7704856" cy="2117263"/>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zh-TW" dirty="0"/>
              <a:t>In Henry IV, Part One, Falstaff tells Hal, seemingly inexplicably, "If reasons were as plentiful as blackberries, I would give no man a reason upon compulsion." There is a pun here, but the modern audience would be hard-pressed to notice it, unless "reason" were pronounced in the Elizabethan manner, which would sound something like "raisin." The pun then becomes obvious, and the line makes much more sense.</a:t>
            </a:r>
            <a:endParaRPr lang="zh-TW" altLang="en-US" dirty="0"/>
          </a:p>
        </p:txBody>
      </p:sp>
    </p:spTree>
    <p:extLst>
      <p:ext uri="{BB962C8B-B14F-4D97-AF65-F5344CB8AC3E}">
        <p14:creationId xmlns:p14="http://schemas.microsoft.com/office/powerpoint/2010/main" val="17894800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157"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895" y="457591"/>
            <a:ext cx="6236964" cy="523220"/>
          </a:xfrm>
          <a:prstGeom prst="rect">
            <a:avLst/>
          </a:prstGeom>
        </p:spPr>
        <p:txBody>
          <a:bodyPr wrap="none">
            <a:spAutoFit/>
          </a:bodyPr>
          <a:lstStyle/>
          <a:p>
            <a:r>
              <a:rPr lang="en-US" altLang="zh-TW" sz="2800" dirty="0"/>
              <a:t>Vowel change in Shakespeare’s work </a:t>
            </a:r>
          </a:p>
        </p:txBody>
      </p:sp>
      <p:pic>
        <p:nvPicPr>
          <p:cNvPr id="5" name="cassiu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742288" y="1988840"/>
            <a:ext cx="609600" cy="609600"/>
          </a:xfrm>
          <a:prstGeom prst="rect">
            <a:avLst/>
          </a:prstGeom>
        </p:spPr>
      </p:pic>
      <p:sp>
        <p:nvSpPr>
          <p:cNvPr id="6" name="矩形 5"/>
          <p:cNvSpPr/>
          <p:nvPr/>
        </p:nvSpPr>
        <p:spPr>
          <a:xfrm>
            <a:off x="827584" y="1360736"/>
            <a:ext cx="4572000" cy="2862322"/>
          </a:xfrm>
          <a:prstGeom prst="rect">
            <a:avLst/>
          </a:prstGeom>
        </p:spPr>
        <p:txBody>
          <a:bodyPr>
            <a:spAutoFit/>
          </a:bodyPr>
          <a:lstStyle/>
          <a:p>
            <a:r>
              <a:rPr lang="en-US" altLang="zh-TW" dirty="0"/>
              <a:t>The fault, dear Brutus, is not in our stars,</a:t>
            </a:r>
          </a:p>
          <a:p>
            <a:r>
              <a:rPr lang="en-US" altLang="zh-TW" dirty="0"/>
              <a:t>But in ourselves, that we are underlings.</a:t>
            </a:r>
          </a:p>
          <a:p>
            <a:r>
              <a:rPr lang="en-US" altLang="zh-TW" dirty="0"/>
              <a:t>. . . . . . . . . . .</a:t>
            </a:r>
          </a:p>
          <a:p>
            <a:r>
              <a:rPr lang="en-US" altLang="zh-TW" dirty="0"/>
              <a:t>When could they say (till now) that talked of </a:t>
            </a:r>
            <a:r>
              <a:rPr lang="en-US" altLang="zh-TW" dirty="0">
                <a:solidFill>
                  <a:srgbClr val="FF0000"/>
                </a:solidFill>
              </a:rPr>
              <a:t>Rome</a:t>
            </a:r>
            <a:r>
              <a:rPr lang="en-US" altLang="zh-TW" dirty="0"/>
              <a:t>,</a:t>
            </a:r>
          </a:p>
          <a:p>
            <a:r>
              <a:rPr lang="en-US" altLang="zh-TW" dirty="0"/>
              <a:t>That her wide walks encompassed but one man?</a:t>
            </a:r>
          </a:p>
          <a:p>
            <a:r>
              <a:rPr lang="en-US" altLang="zh-TW" dirty="0"/>
              <a:t>Now is it Rome indeed, and room enough,</a:t>
            </a:r>
          </a:p>
          <a:p>
            <a:r>
              <a:rPr lang="en-US" altLang="zh-TW" dirty="0"/>
              <a:t>When there is in it but one only man.</a:t>
            </a:r>
          </a:p>
          <a:p>
            <a:r>
              <a:rPr lang="en-US" altLang="zh-TW" dirty="0"/>
              <a:t>(Julius Caesar, 1.2.140-41, 154-57)</a:t>
            </a:r>
            <a:endParaRPr lang="zh-TW" altLang="en-US" dirty="0"/>
          </a:p>
        </p:txBody>
      </p:sp>
      <p:sp>
        <p:nvSpPr>
          <p:cNvPr id="7" name="矩形 6"/>
          <p:cNvSpPr/>
          <p:nvPr/>
        </p:nvSpPr>
        <p:spPr>
          <a:xfrm>
            <a:off x="971600" y="4419465"/>
            <a:ext cx="6768752" cy="1728192"/>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altLang="zh-TW" dirty="0"/>
              <a:t>In Julius Caesar, Cassius puns on "Rome" and "room"-- and again the words were pronounced alike.</a:t>
            </a:r>
            <a:endParaRPr lang="zh-TW" altLang="en-US" dirty="0"/>
          </a:p>
        </p:txBody>
      </p:sp>
    </p:spTree>
    <p:extLst>
      <p:ext uri="{BB962C8B-B14F-4D97-AF65-F5344CB8AC3E}">
        <p14:creationId xmlns:p14="http://schemas.microsoft.com/office/powerpoint/2010/main" val="31963592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199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683568" y="476672"/>
            <a:ext cx="6480720" cy="646331"/>
          </a:xfrm>
          <a:prstGeom prst="rect">
            <a:avLst/>
          </a:prstGeom>
          <a:noFill/>
        </p:spPr>
        <p:txBody>
          <a:bodyPr wrap="square" rtlCol="0">
            <a:spAutoFit/>
          </a:bodyPr>
          <a:lstStyle/>
          <a:p>
            <a:r>
              <a:rPr lang="en-US" altLang="zh-TW" sz="3600" dirty="0" smtClean="0"/>
              <a:t>Quiz Time</a:t>
            </a:r>
            <a:endParaRPr lang="zh-TW" altLang="en-US" sz="3600" dirty="0"/>
          </a:p>
        </p:txBody>
      </p:sp>
      <p:sp>
        <p:nvSpPr>
          <p:cNvPr id="5" name="文字方塊 4"/>
          <p:cNvSpPr txBox="1"/>
          <p:nvPr/>
        </p:nvSpPr>
        <p:spPr>
          <a:xfrm>
            <a:off x="688210" y="1560555"/>
            <a:ext cx="7920880" cy="1077218"/>
          </a:xfrm>
          <a:prstGeom prst="rect">
            <a:avLst/>
          </a:prstGeom>
          <a:noFill/>
        </p:spPr>
        <p:txBody>
          <a:bodyPr wrap="square" rtlCol="0">
            <a:spAutoFit/>
          </a:bodyPr>
          <a:lstStyle/>
          <a:p>
            <a:r>
              <a:rPr lang="en-US" altLang="zh-TW" sz="3200" dirty="0" smtClean="0"/>
              <a:t>Reason</a:t>
            </a:r>
            <a:r>
              <a:rPr lang="zh-TW" altLang="en-US" sz="3200" dirty="0" smtClean="0"/>
              <a:t>→</a:t>
            </a:r>
            <a:r>
              <a:rPr lang="en-US" altLang="zh-TW" sz="3200" dirty="0" smtClean="0"/>
              <a:t>?</a:t>
            </a:r>
          </a:p>
          <a:p>
            <a:r>
              <a:rPr lang="en-US" altLang="zh-TW" sz="3200" dirty="0" smtClean="0"/>
              <a:t>Rome</a:t>
            </a:r>
            <a:r>
              <a:rPr lang="zh-TW" altLang="en-US" sz="3200" dirty="0" smtClean="0"/>
              <a:t>→</a:t>
            </a:r>
            <a:r>
              <a:rPr lang="en-US" altLang="zh-TW" sz="3200" dirty="0" smtClean="0"/>
              <a:t>?</a:t>
            </a:r>
            <a:endParaRPr lang="zh-TW" altLang="en-US" sz="3200" dirty="0"/>
          </a:p>
        </p:txBody>
      </p:sp>
    </p:spTree>
    <p:extLst>
      <p:ext uri="{BB962C8B-B14F-4D97-AF65-F5344CB8AC3E}">
        <p14:creationId xmlns:p14="http://schemas.microsoft.com/office/powerpoint/2010/main" val="17003698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404664"/>
            <a:ext cx="6166047" cy="584775"/>
          </a:xfrm>
          <a:prstGeom prst="rect">
            <a:avLst/>
          </a:prstGeom>
        </p:spPr>
        <p:txBody>
          <a:bodyPr wrap="none">
            <a:spAutoFit/>
          </a:bodyPr>
          <a:lstStyle/>
          <a:p>
            <a:r>
              <a:rPr lang="en-US" altLang="zh-TW" sz="3200" dirty="0"/>
              <a:t>Grammar in Shakespeare’s time </a:t>
            </a:r>
          </a:p>
        </p:txBody>
      </p:sp>
      <p:sp>
        <p:nvSpPr>
          <p:cNvPr id="5" name="矩形 4"/>
          <p:cNvSpPr/>
          <p:nvPr/>
        </p:nvSpPr>
        <p:spPr>
          <a:xfrm>
            <a:off x="323528" y="1268760"/>
            <a:ext cx="8424936" cy="3970318"/>
          </a:xfrm>
          <a:prstGeom prst="rect">
            <a:avLst/>
          </a:prstGeom>
        </p:spPr>
        <p:txBody>
          <a:bodyPr wrap="square">
            <a:spAutoFit/>
          </a:bodyPr>
          <a:lstStyle/>
          <a:p>
            <a:r>
              <a:rPr lang="en-US" altLang="zh-TW" sz="2000" dirty="0" smtClean="0"/>
              <a:t>Pronouns</a:t>
            </a:r>
            <a:endParaRPr lang="en-US" altLang="zh-TW" sz="2000" dirty="0"/>
          </a:p>
          <a:p>
            <a:endParaRPr lang="en-US" altLang="zh-TW" dirty="0"/>
          </a:p>
          <a:p>
            <a:r>
              <a:rPr lang="en-US" altLang="zh-TW" dirty="0" smtClean="0"/>
              <a:t>In </a:t>
            </a:r>
            <a:r>
              <a:rPr lang="en-US" altLang="zh-TW" dirty="0"/>
              <a:t>Old </a:t>
            </a:r>
            <a:r>
              <a:rPr lang="en-US" altLang="zh-TW" dirty="0" smtClean="0"/>
              <a:t>English:</a:t>
            </a:r>
            <a:r>
              <a:rPr lang="en-US" altLang="zh-TW" dirty="0" smtClean="0">
                <a:solidFill>
                  <a:srgbClr val="FF0000"/>
                </a:solidFill>
              </a:rPr>
              <a:t> </a:t>
            </a:r>
            <a:r>
              <a:rPr lang="en-US" altLang="zh-TW" dirty="0">
                <a:solidFill>
                  <a:srgbClr val="FF0000"/>
                </a:solidFill>
              </a:rPr>
              <a:t>thou </a:t>
            </a:r>
            <a:r>
              <a:rPr lang="en-US" altLang="zh-TW" dirty="0" smtClean="0"/>
              <a:t>was </a:t>
            </a:r>
            <a:r>
              <a:rPr lang="en-US" altLang="zh-TW" dirty="0"/>
              <a:t>used for addressing one person; ye </a:t>
            </a:r>
            <a:r>
              <a:rPr lang="en-US" altLang="zh-TW" dirty="0" smtClean="0"/>
              <a:t>for </a:t>
            </a:r>
            <a:r>
              <a:rPr lang="en-US" altLang="zh-TW" dirty="0"/>
              <a:t>more than one. Within these categories, thou and ye were used as clause subject, thee and you as object</a:t>
            </a:r>
            <a:r>
              <a:rPr lang="en-US" altLang="zh-TW" dirty="0" smtClean="0"/>
              <a:t>.</a:t>
            </a:r>
          </a:p>
          <a:p>
            <a:endParaRPr lang="en-US" altLang="zh-TW" dirty="0"/>
          </a:p>
          <a:p>
            <a:r>
              <a:rPr lang="en-US" altLang="zh-TW" dirty="0" smtClean="0"/>
              <a:t>In </a:t>
            </a:r>
            <a:r>
              <a:rPr lang="en-US" altLang="zh-TW" dirty="0"/>
              <a:t>Middle </a:t>
            </a:r>
            <a:r>
              <a:rPr lang="en-US" altLang="zh-TW" dirty="0" smtClean="0"/>
              <a:t>English: </a:t>
            </a:r>
            <a:r>
              <a:rPr lang="en-US" altLang="zh-TW" dirty="0">
                <a:solidFill>
                  <a:srgbClr val="FF0000"/>
                </a:solidFill>
              </a:rPr>
              <a:t>ye / you </a:t>
            </a:r>
            <a:r>
              <a:rPr lang="en-US" altLang="zh-TW" dirty="0"/>
              <a:t>came to be used as a polite singular form alongside </a:t>
            </a:r>
            <a:r>
              <a:rPr lang="en-US" altLang="zh-TW" dirty="0">
                <a:solidFill>
                  <a:srgbClr val="FF0000"/>
                </a:solidFill>
              </a:rPr>
              <a:t>thou / thee</a:t>
            </a:r>
            <a:r>
              <a:rPr lang="en-US" altLang="zh-TW" dirty="0"/>
              <a:t>, a situation which was probably influenced by French </a:t>
            </a:r>
            <a:r>
              <a:rPr lang="en-US" altLang="zh-TW" dirty="0" err="1">
                <a:solidFill>
                  <a:srgbClr val="FF0000"/>
                </a:solidFill>
              </a:rPr>
              <a:t>vous</a:t>
            </a:r>
            <a:r>
              <a:rPr lang="en-US" altLang="zh-TW" dirty="0">
                <a:solidFill>
                  <a:srgbClr val="FF0000"/>
                </a:solidFill>
              </a:rPr>
              <a:t> vs </a:t>
            </a:r>
            <a:r>
              <a:rPr lang="en-US" altLang="zh-TW" dirty="0" err="1">
                <a:solidFill>
                  <a:srgbClr val="FF0000"/>
                </a:solidFill>
              </a:rPr>
              <a:t>tu</a:t>
            </a:r>
            <a:r>
              <a:rPr lang="en-US" altLang="zh-TW" dirty="0" err="1"/>
              <a:t>.</a:t>
            </a:r>
            <a:endParaRPr lang="en-US" altLang="zh-TW" dirty="0"/>
          </a:p>
          <a:p>
            <a:endParaRPr lang="en-US" altLang="zh-TW" dirty="0"/>
          </a:p>
          <a:p>
            <a:r>
              <a:rPr lang="en-US" altLang="zh-TW" dirty="0" smtClean="0"/>
              <a:t>In </a:t>
            </a:r>
            <a:r>
              <a:rPr lang="en-US" altLang="zh-TW" dirty="0"/>
              <a:t>Early Modern </a:t>
            </a:r>
            <a:r>
              <a:rPr lang="en-US" altLang="zh-TW" dirty="0" smtClean="0"/>
              <a:t>English: </a:t>
            </a:r>
            <a:r>
              <a:rPr lang="en-US" altLang="zh-TW" dirty="0"/>
              <a:t>[the language of </a:t>
            </a:r>
            <a:r>
              <a:rPr lang="en-US" altLang="zh-TW" dirty="0">
                <a:solidFill>
                  <a:srgbClr val="FF0000"/>
                </a:solidFill>
              </a:rPr>
              <a:t>Shakespeare's time</a:t>
            </a:r>
            <a:r>
              <a:rPr lang="en-US" altLang="zh-TW" dirty="0"/>
              <a:t>] the distinction between subject and object uses of </a:t>
            </a:r>
            <a:r>
              <a:rPr lang="en-US" altLang="zh-TW" dirty="0">
                <a:solidFill>
                  <a:srgbClr val="FF0000"/>
                </a:solidFill>
              </a:rPr>
              <a:t>ye and you </a:t>
            </a:r>
            <a:r>
              <a:rPr lang="en-US" altLang="zh-TW" dirty="0"/>
              <a:t>gradually disappeared, and you became the norm in all grammatical functions and social situations.</a:t>
            </a:r>
            <a:r>
              <a:rPr lang="en-US" altLang="zh-TW" dirty="0">
                <a:solidFill>
                  <a:srgbClr val="FF0000"/>
                </a:solidFill>
              </a:rPr>
              <a:t> Ye </a:t>
            </a:r>
            <a:r>
              <a:rPr lang="en-US" altLang="zh-TW" dirty="0"/>
              <a:t>continued in use, but by the end of the 16th century it was restricted to </a:t>
            </a:r>
            <a:r>
              <a:rPr lang="en-US" altLang="zh-TW" dirty="0">
                <a:solidFill>
                  <a:srgbClr val="FF0000"/>
                </a:solidFill>
              </a:rPr>
              <a:t>archaic, religious, or literary contexts</a:t>
            </a:r>
            <a:r>
              <a:rPr lang="en-US" altLang="zh-TW" dirty="0"/>
              <a:t>. By 1700, </a:t>
            </a:r>
            <a:r>
              <a:rPr lang="en-US" altLang="zh-TW" dirty="0">
                <a:solidFill>
                  <a:srgbClr val="FF0000"/>
                </a:solidFill>
              </a:rPr>
              <a:t>the thou forms </a:t>
            </a:r>
            <a:r>
              <a:rPr lang="en-US" altLang="zh-TW" dirty="0"/>
              <a:t>were also largely restricted in this way</a:t>
            </a:r>
            <a:r>
              <a:rPr lang="en-US" altLang="zh-TW" dirty="0" smtClean="0"/>
              <a:t>.</a:t>
            </a:r>
            <a:endParaRPr lang="zh-TW" altLang="en-US" dirty="0"/>
          </a:p>
        </p:txBody>
      </p:sp>
      <p:graphicFrame>
        <p:nvGraphicFramePr>
          <p:cNvPr id="8" name="表格 7"/>
          <p:cNvGraphicFramePr>
            <a:graphicFrameLocks noGrp="1"/>
          </p:cNvGraphicFramePr>
          <p:nvPr>
            <p:extLst>
              <p:ext uri="{D42A27DB-BD31-4B8C-83A1-F6EECF244321}">
                <p14:modId xmlns:p14="http://schemas.microsoft.com/office/powerpoint/2010/main" val="402074960"/>
              </p:ext>
            </p:extLst>
          </p:nvPr>
        </p:nvGraphicFramePr>
        <p:xfrm>
          <a:off x="863588" y="5445224"/>
          <a:ext cx="7344815" cy="1097280"/>
        </p:xfrm>
        <a:graphic>
          <a:graphicData uri="http://schemas.openxmlformats.org/drawingml/2006/table">
            <a:tbl>
              <a:tblPr>
                <a:tableStyleId>{284E427A-3D55-4303-BF80-6455036E1DE7}</a:tableStyleId>
              </a:tblPr>
              <a:tblGrid>
                <a:gridCol w="1468963"/>
                <a:gridCol w="1468963"/>
                <a:gridCol w="1468963"/>
                <a:gridCol w="1468963"/>
                <a:gridCol w="1468963"/>
              </a:tblGrid>
              <a:tr h="0">
                <a:tc>
                  <a:txBody>
                    <a:bodyPr/>
                    <a:lstStyle/>
                    <a:p>
                      <a:pPr algn="ctr"/>
                      <a:endParaRPr lang="zh-TW" altLang="en-US" dirty="0"/>
                    </a:p>
                  </a:txBody>
                  <a:tcPr/>
                </a:tc>
                <a:tc>
                  <a:txBody>
                    <a:bodyPr/>
                    <a:lstStyle/>
                    <a:p>
                      <a:pPr algn="ctr"/>
                      <a:r>
                        <a:rPr lang="en-US"/>
                        <a:t>Subject</a:t>
                      </a:r>
                    </a:p>
                  </a:txBody>
                  <a:tcPr/>
                </a:tc>
                <a:tc>
                  <a:txBody>
                    <a:bodyPr/>
                    <a:lstStyle/>
                    <a:p>
                      <a:pPr algn="ctr"/>
                      <a:r>
                        <a:rPr lang="en-US" dirty="0"/>
                        <a:t>Object</a:t>
                      </a:r>
                    </a:p>
                  </a:txBody>
                  <a:tcPr/>
                </a:tc>
                <a:tc>
                  <a:txBody>
                    <a:bodyPr/>
                    <a:lstStyle/>
                    <a:p>
                      <a:pPr algn="ctr"/>
                      <a:r>
                        <a:rPr lang="en-US" dirty="0"/>
                        <a:t>Possessive</a:t>
                      </a:r>
                    </a:p>
                  </a:txBody>
                  <a:tcPr/>
                </a:tc>
                <a:tc>
                  <a:txBody>
                    <a:bodyPr/>
                    <a:lstStyle/>
                    <a:p>
                      <a:pPr algn="ctr"/>
                      <a:endParaRPr lang="zh-TW" altLang="en-US"/>
                    </a:p>
                  </a:txBody>
                  <a:tcPr/>
                </a:tc>
              </a:tr>
              <a:tr h="0">
                <a:tc>
                  <a:txBody>
                    <a:bodyPr/>
                    <a:lstStyle/>
                    <a:p>
                      <a:pPr algn="ctr"/>
                      <a:r>
                        <a:rPr lang="en-US"/>
                        <a:t>Singular</a:t>
                      </a:r>
                    </a:p>
                  </a:txBody>
                  <a:tcPr/>
                </a:tc>
                <a:tc>
                  <a:txBody>
                    <a:bodyPr/>
                    <a:lstStyle/>
                    <a:p>
                      <a:pPr algn="ctr"/>
                      <a:r>
                        <a:rPr lang="en-US"/>
                        <a:t>thou</a:t>
                      </a:r>
                    </a:p>
                  </a:txBody>
                  <a:tcPr/>
                </a:tc>
                <a:tc>
                  <a:txBody>
                    <a:bodyPr/>
                    <a:lstStyle/>
                    <a:p>
                      <a:pPr algn="ctr"/>
                      <a:r>
                        <a:rPr lang="en-US"/>
                        <a:t>thee</a:t>
                      </a:r>
                    </a:p>
                  </a:txBody>
                  <a:tcPr/>
                </a:tc>
                <a:tc>
                  <a:txBody>
                    <a:bodyPr/>
                    <a:lstStyle/>
                    <a:p>
                      <a:pPr algn="ctr"/>
                      <a:r>
                        <a:rPr lang="en-US"/>
                        <a:t>thine</a:t>
                      </a:r>
                    </a:p>
                  </a:txBody>
                  <a:tcPr/>
                </a:tc>
                <a:tc>
                  <a:txBody>
                    <a:bodyPr/>
                    <a:lstStyle/>
                    <a:p>
                      <a:pPr algn="ctr"/>
                      <a:r>
                        <a:rPr lang="en-US"/>
                        <a:t>thyself</a:t>
                      </a:r>
                    </a:p>
                  </a:txBody>
                  <a:tcPr/>
                </a:tc>
              </a:tr>
              <a:tr h="0">
                <a:tc>
                  <a:txBody>
                    <a:bodyPr/>
                    <a:lstStyle/>
                    <a:p>
                      <a:pPr algn="ctr"/>
                      <a:r>
                        <a:rPr lang="en-US"/>
                        <a:t>Plural</a:t>
                      </a:r>
                    </a:p>
                  </a:txBody>
                  <a:tcPr/>
                </a:tc>
                <a:tc>
                  <a:txBody>
                    <a:bodyPr/>
                    <a:lstStyle/>
                    <a:p>
                      <a:pPr algn="ctr"/>
                      <a:r>
                        <a:rPr lang="en-US"/>
                        <a:t>you</a:t>
                      </a:r>
                    </a:p>
                  </a:txBody>
                  <a:tcPr/>
                </a:tc>
                <a:tc>
                  <a:txBody>
                    <a:bodyPr/>
                    <a:lstStyle/>
                    <a:p>
                      <a:pPr algn="ctr"/>
                      <a:r>
                        <a:rPr lang="en-US"/>
                        <a:t>ye</a:t>
                      </a:r>
                    </a:p>
                  </a:txBody>
                  <a:tcPr/>
                </a:tc>
                <a:tc>
                  <a:txBody>
                    <a:bodyPr/>
                    <a:lstStyle/>
                    <a:p>
                      <a:pPr algn="ctr"/>
                      <a:r>
                        <a:rPr lang="en-US"/>
                        <a:t>yours</a:t>
                      </a:r>
                    </a:p>
                  </a:txBody>
                  <a:tcPr/>
                </a:tc>
                <a:tc>
                  <a:txBody>
                    <a:bodyPr/>
                    <a:lstStyle/>
                    <a:p>
                      <a:pPr algn="ctr"/>
                      <a:r>
                        <a:rPr lang="en-US" dirty="0"/>
                        <a:t>yourself</a:t>
                      </a:r>
                    </a:p>
                  </a:txBody>
                  <a:tcPr/>
                </a:tc>
              </a:tr>
            </a:tbl>
          </a:graphicData>
        </a:graphic>
      </p:graphicFrame>
    </p:spTree>
    <p:extLst>
      <p:ext uri="{BB962C8B-B14F-4D97-AF65-F5344CB8AC3E}">
        <p14:creationId xmlns:p14="http://schemas.microsoft.com/office/powerpoint/2010/main" val="3867939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584" y="1484784"/>
            <a:ext cx="7992888" cy="3539430"/>
          </a:xfrm>
          <a:prstGeom prst="rect">
            <a:avLst/>
          </a:prstGeom>
          <a:solidFill>
            <a:schemeClr val="accent4">
              <a:lumMod val="20000"/>
              <a:lumOff val="80000"/>
            </a:schemeClr>
          </a:solidFill>
        </p:spPr>
        <p:txBody>
          <a:bodyPr wrap="square">
            <a:spAutoFit/>
          </a:bodyPr>
          <a:lstStyle/>
          <a:p>
            <a:pPr marL="457200" indent="-457200">
              <a:buFont typeface="Arial" panose="020B0604020202020204" pitchFamily="34" charset="0"/>
              <a:buChar char="•"/>
            </a:pPr>
            <a:r>
              <a:rPr lang="en-US" altLang="zh-TW" sz="2800" dirty="0" smtClean="0"/>
              <a:t>Who is this The Midsummer Night’s Dream?</a:t>
            </a:r>
          </a:p>
          <a:p>
            <a:pPr marL="457200" indent="-457200">
              <a:buFont typeface="Arial" panose="020B0604020202020204" pitchFamily="34" charset="0"/>
              <a:buChar char="•"/>
            </a:pPr>
            <a:r>
              <a:rPr lang="en-US" altLang="zh-TW" sz="2800" dirty="0" smtClean="0"/>
              <a:t>When is this play supposed to take place?</a:t>
            </a:r>
          </a:p>
          <a:p>
            <a:pPr marL="457200" indent="-457200">
              <a:buFont typeface="Arial" panose="020B0604020202020204" pitchFamily="34" charset="0"/>
              <a:buChar char="•"/>
            </a:pPr>
            <a:r>
              <a:rPr lang="en-US" altLang="zh-TW" sz="2800" dirty="0" smtClean="0"/>
              <a:t>Where is all this taking place? </a:t>
            </a:r>
          </a:p>
          <a:p>
            <a:pPr marL="457200" indent="-457200">
              <a:buFont typeface="Arial" panose="020B0604020202020204" pitchFamily="34" charset="0"/>
              <a:buChar char="•"/>
            </a:pPr>
            <a:r>
              <a:rPr lang="en-US" altLang="zh-TW" sz="2800" dirty="0" smtClean="0"/>
              <a:t>What's really going on in England at this time?</a:t>
            </a:r>
          </a:p>
          <a:p>
            <a:pPr marL="457200" indent="-457200">
              <a:buFont typeface="Arial" panose="020B0604020202020204" pitchFamily="34" charset="0"/>
              <a:buChar char="•"/>
            </a:pPr>
            <a:r>
              <a:rPr lang="en-US" altLang="zh-TW" sz="2800" dirty="0" smtClean="0">
                <a:solidFill>
                  <a:srgbClr val="FF0000"/>
                </a:solidFill>
              </a:rPr>
              <a:t>Vowel change in Shakespeare’s work</a:t>
            </a:r>
          </a:p>
          <a:p>
            <a:pPr marL="457200" indent="-457200">
              <a:buFont typeface="Arial" panose="020B0604020202020204" pitchFamily="34" charset="0"/>
              <a:buChar char="•"/>
            </a:pPr>
            <a:r>
              <a:rPr lang="en-US" altLang="zh-TW" sz="2800" dirty="0" smtClean="0">
                <a:solidFill>
                  <a:srgbClr val="FF0000"/>
                </a:solidFill>
              </a:rPr>
              <a:t>Grammar in Shakespeare’s time </a:t>
            </a:r>
          </a:p>
          <a:p>
            <a:pPr marL="457200" indent="-457200">
              <a:buFont typeface="Arial" panose="020B0604020202020204" pitchFamily="34" charset="0"/>
              <a:buChar char="•"/>
            </a:pPr>
            <a:r>
              <a:rPr lang="en-US" altLang="zh-TW" sz="2800" dirty="0" smtClean="0">
                <a:solidFill>
                  <a:srgbClr val="FF0000"/>
                </a:solidFill>
              </a:rPr>
              <a:t>Pronunciation in Shakespeare’s work</a:t>
            </a:r>
          </a:p>
          <a:p>
            <a:pPr marL="457200" indent="-457200">
              <a:buFont typeface="Arial" panose="020B0604020202020204" pitchFamily="34" charset="0"/>
              <a:buChar char="•"/>
            </a:pPr>
            <a:r>
              <a:rPr lang="en-US" altLang="zh-TW" sz="2800" dirty="0" smtClean="0"/>
              <a:t>How was he connected to England?</a:t>
            </a:r>
          </a:p>
        </p:txBody>
      </p:sp>
      <p:sp>
        <p:nvSpPr>
          <p:cNvPr id="6" name="文字方塊 5"/>
          <p:cNvSpPr txBox="1"/>
          <p:nvPr/>
        </p:nvSpPr>
        <p:spPr>
          <a:xfrm>
            <a:off x="827584" y="476672"/>
            <a:ext cx="3528392" cy="707886"/>
          </a:xfrm>
          <a:prstGeom prst="rect">
            <a:avLst/>
          </a:prstGeom>
          <a:noFill/>
        </p:spPr>
        <p:txBody>
          <a:bodyPr wrap="square" rtlCol="0">
            <a:spAutoFit/>
          </a:bodyPr>
          <a:lstStyle/>
          <a:p>
            <a:r>
              <a:rPr lang="en-US" altLang="zh-TW" sz="4000" b="1" dirty="0" smtClean="0"/>
              <a:t>Outline</a:t>
            </a:r>
            <a:endParaRPr lang="zh-TW" altLang="en-US" sz="4000" b="1" dirty="0"/>
          </a:p>
        </p:txBody>
      </p:sp>
    </p:spTree>
    <p:extLst>
      <p:ext uri="{BB962C8B-B14F-4D97-AF65-F5344CB8AC3E}">
        <p14:creationId xmlns:p14="http://schemas.microsoft.com/office/powerpoint/2010/main" val="28699240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43608" y="1412776"/>
            <a:ext cx="6984776" cy="3785652"/>
          </a:xfrm>
          <a:prstGeom prst="rect">
            <a:avLst/>
          </a:prstGeom>
        </p:spPr>
        <p:txBody>
          <a:bodyPr wrap="square">
            <a:spAutoFit/>
          </a:bodyPr>
          <a:lstStyle/>
          <a:p>
            <a:endParaRPr lang="en-US" altLang="zh-TW" sz="2000" dirty="0"/>
          </a:p>
          <a:p>
            <a:r>
              <a:rPr lang="en-US" altLang="zh-TW" sz="2000" dirty="0"/>
              <a:t>1)       /r/ was pronounced post-vocalically (car, card)</a:t>
            </a:r>
          </a:p>
          <a:p>
            <a:r>
              <a:rPr lang="en-US" altLang="zh-TW" sz="2000" dirty="0"/>
              <a:t>2)       </a:t>
            </a:r>
            <a:r>
              <a:rPr lang="en-US" altLang="zh-TW" sz="2000" dirty="0" err="1"/>
              <a:t>wh</a:t>
            </a:r>
            <a:r>
              <a:rPr lang="en-US" altLang="zh-TW" sz="2000" dirty="0"/>
              <a:t> was pronounced [ʍ] (which, witch)</a:t>
            </a:r>
          </a:p>
          <a:p>
            <a:r>
              <a:rPr lang="en-US" altLang="zh-TW" sz="2000" dirty="0"/>
              <a:t>3)       /ʊ/ was not lowered (but, pull)</a:t>
            </a:r>
          </a:p>
          <a:p>
            <a:r>
              <a:rPr lang="en-US" altLang="zh-TW" sz="2000" dirty="0"/>
              <a:t>4)       /a/ before /f, s, θ/ was still short (staff, pass, bath)</a:t>
            </a:r>
          </a:p>
          <a:p>
            <a:r>
              <a:rPr lang="en-US" altLang="zh-TW" sz="2000" dirty="0"/>
              <a:t>5)       /a/ after /w/ was not retracted (swan, war)</a:t>
            </a:r>
          </a:p>
          <a:p>
            <a:r>
              <a:rPr lang="en-US" altLang="zh-TW" sz="2000" dirty="0"/>
              <a:t>6)       mid-vowels were not </a:t>
            </a:r>
            <a:r>
              <a:rPr lang="en-US" altLang="zh-TW" sz="2000" dirty="0" err="1"/>
              <a:t>diphthongised</a:t>
            </a:r>
            <a:r>
              <a:rPr lang="en-US" altLang="zh-TW" sz="2000" dirty="0"/>
              <a:t> (play, boat)</a:t>
            </a:r>
          </a:p>
          <a:p>
            <a:r>
              <a:rPr lang="en-US" altLang="zh-TW" sz="2000" dirty="0"/>
              <a:t>7)       diphthongs /</a:t>
            </a:r>
            <a:r>
              <a:rPr lang="en-US" altLang="zh-TW" sz="2000" dirty="0" err="1"/>
              <a:t>ai</a:t>
            </a:r>
            <a:r>
              <a:rPr lang="en-US" altLang="zh-TW" sz="2000" dirty="0"/>
              <a:t>, au/ still </a:t>
            </a:r>
            <a:r>
              <a:rPr lang="en-US" altLang="zh-TW" sz="2000" dirty="0" err="1"/>
              <a:t>centralised</a:t>
            </a:r>
            <a:r>
              <a:rPr lang="en-US" altLang="zh-TW" sz="2000" dirty="0"/>
              <a:t> (time [</a:t>
            </a:r>
            <a:r>
              <a:rPr lang="en-US" altLang="zh-TW" sz="2000" dirty="0" err="1"/>
              <a:t>təɪm</a:t>
            </a:r>
            <a:r>
              <a:rPr lang="en-US" altLang="zh-TW" sz="2000" dirty="0"/>
              <a:t>], house [</a:t>
            </a:r>
            <a:r>
              <a:rPr lang="en-US" altLang="zh-TW" sz="2000" dirty="0" err="1"/>
              <a:t>həʊs</a:t>
            </a:r>
            <a:r>
              <a:rPr lang="en-US" altLang="zh-TW" sz="2000" dirty="0"/>
              <a:t>])</a:t>
            </a:r>
          </a:p>
          <a:p>
            <a:r>
              <a:rPr lang="en-US" altLang="zh-TW" sz="2000" dirty="0"/>
              <a:t>8)       /ɛ:, e:/ had not yet been raised to /i:/ (eat rhymes with great)</a:t>
            </a:r>
          </a:p>
          <a:p>
            <a:r>
              <a:rPr lang="en-US" altLang="zh-TW" sz="2000" dirty="0"/>
              <a:t>9)       fewer instances of short /u:/ (book, cook, room)</a:t>
            </a:r>
            <a:endParaRPr lang="zh-TW" altLang="en-US" sz="2000" dirty="0"/>
          </a:p>
        </p:txBody>
      </p:sp>
      <p:sp>
        <p:nvSpPr>
          <p:cNvPr id="5" name="矩形 4"/>
          <p:cNvSpPr/>
          <p:nvPr/>
        </p:nvSpPr>
        <p:spPr>
          <a:xfrm>
            <a:off x="899592" y="476672"/>
            <a:ext cx="6919458" cy="584775"/>
          </a:xfrm>
          <a:prstGeom prst="rect">
            <a:avLst/>
          </a:prstGeom>
        </p:spPr>
        <p:txBody>
          <a:bodyPr wrap="none">
            <a:spAutoFit/>
          </a:bodyPr>
          <a:lstStyle/>
          <a:p>
            <a:r>
              <a:rPr lang="en-US" altLang="zh-TW" sz="3200" dirty="0"/>
              <a:t>Pronunciation in Shakespeare’s work</a:t>
            </a:r>
          </a:p>
        </p:txBody>
      </p:sp>
    </p:spTree>
    <p:extLst>
      <p:ext uri="{BB962C8B-B14F-4D97-AF65-F5344CB8AC3E}">
        <p14:creationId xmlns:p14="http://schemas.microsoft.com/office/powerpoint/2010/main" val="3699926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64793" y="445590"/>
            <a:ext cx="6721712" cy="584775"/>
          </a:xfrm>
          <a:prstGeom prst="rect">
            <a:avLst/>
          </a:prstGeom>
        </p:spPr>
        <p:txBody>
          <a:bodyPr wrap="none">
            <a:spAutoFit/>
          </a:bodyPr>
          <a:lstStyle/>
          <a:p>
            <a:r>
              <a:rPr lang="en-US" altLang="zh-TW" sz="3200" dirty="0" smtClean="0"/>
              <a:t>How was he connected to England?</a:t>
            </a:r>
            <a:endParaRPr lang="en-US" altLang="zh-TW" sz="3200" dirty="0"/>
          </a:p>
        </p:txBody>
      </p:sp>
      <p:sp>
        <p:nvSpPr>
          <p:cNvPr id="2" name="矩形 1"/>
          <p:cNvSpPr/>
          <p:nvPr/>
        </p:nvSpPr>
        <p:spPr>
          <a:xfrm>
            <a:off x="912076" y="1597139"/>
            <a:ext cx="7272808" cy="4708981"/>
          </a:xfrm>
          <a:prstGeom prst="rect">
            <a:avLst/>
          </a:prstGeom>
        </p:spPr>
        <p:txBody>
          <a:bodyPr wrap="square">
            <a:spAutoFit/>
          </a:bodyPr>
          <a:lstStyle/>
          <a:p>
            <a:r>
              <a:rPr lang="en-US" altLang="zh-TW" sz="2000" dirty="0"/>
              <a:t>Shakespeare is credited by the Oxford English Dictionary with the introduction of nearly 3,000 words into the language. </a:t>
            </a:r>
            <a:endParaRPr lang="en-US" altLang="zh-TW" sz="2000" dirty="0" smtClean="0"/>
          </a:p>
          <a:p>
            <a:endParaRPr lang="en-US" altLang="zh-TW" sz="2000" dirty="0" smtClean="0"/>
          </a:p>
          <a:p>
            <a:r>
              <a:rPr lang="en-US" altLang="zh-TW" sz="2000" dirty="0" smtClean="0"/>
              <a:t>Shakespeare </a:t>
            </a:r>
            <a:r>
              <a:rPr lang="en-US" altLang="zh-TW" sz="2000" dirty="0"/>
              <a:t>uses language with facility and power, but with a colloquial freedom as well.</a:t>
            </a:r>
          </a:p>
          <a:p>
            <a:endParaRPr lang="en-US" altLang="zh-TW" sz="2000" dirty="0" smtClean="0"/>
          </a:p>
          <a:p>
            <a:r>
              <a:rPr lang="en-US" altLang="zh-TW" sz="2000" dirty="0"/>
              <a:t>T</a:t>
            </a:r>
            <a:r>
              <a:rPr lang="en-US" altLang="zh-TW" sz="2000" dirty="0" smtClean="0"/>
              <a:t>here </a:t>
            </a:r>
            <a:r>
              <a:rPr lang="en-US" altLang="zh-TW" sz="2000" dirty="0"/>
              <a:t>are some subtle difficulties in interpreting Shakespeare's meaning some 400 years </a:t>
            </a:r>
            <a:r>
              <a:rPr lang="en-US" altLang="zh-TW" sz="2000" dirty="0" smtClean="0"/>
              <a:t>until now.</a:t>
            </a:r>
            <a:endParaRPr lang="en-US" altLang="zh-TW" sz="2000" dirty="0"/>
          </a:p>
          <a:p>
            <a:endParaRPr lang="en-US" altLang="zh-TW" sz="2000" dirty="0"/>
          </a:p>
          <a:p>
            <a:r>
              <a:rPr lang="en-US" altLang="zh-TW" sz="2000" dirty="0" smtClean="0"/>
              <a:t>In </a:t>
            </a:r>
            <a:r>
              <a:rPr lang="en-US" altLang="zh-TW" sz="2000" dirty="0"/>
              <a:t>the words of Louis </a:t>
            </a:r>
            <a:r>
              <a:rPr lang="en-US" altLang="zh-TW" sz="2000" dirty="0" err="1"/>
              <a:t>Marder</a:t>
            </a:r>
            <a:r>
              <a:rPr lang="en-US" altLang="zh-TW" sz="2000" dirty="0">
                <a:solidFill>
                  <a:srgbClr val="FF0000"/>
                </a:solidFill>
              </a:rPr>
              <a:t>, </a:t>
            </a:r>
            <a:r>
              <a:rPr lang="en-US" altLang="zh-TW" sz="2400" dirty="0">
                <a:solidFill>
                  <a:srgbClr val="FF0000"/>
                </a:solidFill>
              </a:rPr>
              <a:t>"Shakespeare was so facile in employing words that he was able to use over 7,000 of them—more than occur in the whole King James version of the Bible—only once and never again."</a:t>
            </a:r>
            <a:endParaRPr lang="zh-TW" altLang="en-US" sz="2400" dirty="0">
              <a:solidFill>
                <a:srgbClr val="FF0000"/>
              </a:solidFill>
            </a:endParaRPr>
          </a:p>
        </p:txBody>
      </p:sp>
    </p:spTree>
    <p:extLst>
      <p:ext uri="{BB962C8B-B14F-4D97-AF65-F5344CB8AC3E}">
        <p14:creationId xmlns:p14="http://schemas.microsoft.com/office/powerpoint/2010/main" val="3722736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22168" y="0"/>
            <a:ext cx="4752528" cy="707886"/>
          </a:xfrm>
          <a:prstGeom prst="rect">
            <a:avLst/>
          </a:prstGeom>
          <a:noFill/>
        </p:spPr>
        <p:txBody>
          <a:bodyPr wrap="square" rtlCol="0">
            <a:spAutoFit/>
          </a:bodyPr>
          <a:lstStyle/>
          <a:p>
            <a:r>
              <a:rPr lang="en-US" altLang="zh-TW" sz="4000" b="1" dirty="0" smtClean="0"/>
              <a:t>Warm-up</a:t>
            </a:r>
          </a:p>
        </p:txBody>
      </p:sp>
      <p:sp>
        <p:nvSpPr>
          <p:cNvPr id="5" name="文字方塊 4"/>
          <p:cNvSpPr txBox="1"/>
          <p:nvPr/>
        </p:nvSpPr>
        <p:spPr>
          <a:xfrm>
            <a:off x="0" y="548680"/>
            <a:ext cx="9804563" cy="1077218"/>
          </a:xfrm>
          <a:prstGeom prst="rect">
            <a:avLst/>
          </a:prstGeom>
          <a:noFill/>
        </p:spPr>
        <p:txBody>
          <a:bodyPr wrap="square" rtlCol="0">
            <a:spAutoFit/>
          </a:bodyPr>
          <a:lstStyle/>
          <a:p>
            <a:r>
              <a:rPr lang="en-US" altLang="zh-TW" sz="3200" dirty="0" smtClean="0"/>
              <a:t>Which of the following picture is not The Midsummer Night’s Dream?</a:t>
            </a:r>
            <a:endParaRPr lang="zh-TW" altLang="en-US" sz="3200" dirty="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555212"/>
            <a:ext cx="4090112" cy="2658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1" y="1577011"/>
            <a:ext cx="4176466" cy="2656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648" y="4214093"/>
            <a:ext cx="4067944" cy="2657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9992" y="4233224"/>
            <a:ext cx="4176466" cy="2894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9557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835696" y="1988840"/>
            <a:ext cx="5057157" cy="350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字方塊 3"/>
          <p:cNvSpPr txBox="1"/>
          <p:nvPr/>
        </p:nvSpPr>
        <p:spPr>
          <a:xfrm>
            <a:off x="1475656" y="380562"/>
            <a:ext cx="6120680" cy="1200329"/>
          </a:xfrm>
          <a:prstGeom prst="rect">
            <a:avLst/>
          </a:prstGeom>
          <a:noFill/>
        </p:spPr>
        <p:txBody>
          <a:bodyPr wrap="square" rtlCol="0">
            <a:spAutoFit/>
          </a:bodyPr>
          <a:lstStyle/>
          <a:p>
            <a:r>
              <a:rPr lang="en-US" altLang="zh-TW" sz="3600" dirty="0" smtClean="0"/>
              <a:t>You’re right! You got candies!</a:t>
            </a:r>
          </a:p>
          <a:p>
            <a:r>
              <a:rPr lang="en-US" altLang="zh-TW" sz="3600" dirty="0" smtClean="0"/>
              <a:t>It’s </a:t>
            </a:r>
            <a:r>
              <a:rPr lang="en-US" altLang="zh-TW" sz="3600" dirty="0" smtClean="0"/>
              <a:t>from Romeo and Juliet!</a:t>
            </a:r>
          </a:p>
        </p:txBody>
      </p:sp>
    </p:spTree>
    <p:extLst>
      <p:ext uri="{BB962C8B-B14F-4D97-AF65-F5344CB8AC3E}">
        <p14:creationId xmlns:p14="http://schemas.microsoft.com/office/powerpoint/2010/main" val="10318080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824" y="404664"/>
            <a:ext cx="7920037"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資料庫圖表 4"/>
          <p:cNvGraphicFramePr/>
          <p:nvPr>
            <p:extLst>
              <p:ext uri="{D42A27DB-BD31-4B8C-83A1-F6EECF244321}">
                <p14:modId xmlns:p14="http://schemas.microsoft.com/office/powerpoint/2010/main" val="395139756"/>
              </p:ext>
            </p:extLst>
          </p:nvPr>
        </p:nvGraphicFramePr>
        <p:xfrm>
          <a:off x="1521842" y="1628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707607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2" y="476672"/>
            <a:ext cx="7920037"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字方塊 3"/>
          <p:cNvSpPr txBox="1"/>
          <p:nvPr/>
        </p:nvSpPr>
        <p:spPr>
          <a:xfrm>
            <a:off x="921222" y="1335509"/>
            <a:ext cx="3660576" cy="523220"/>
          </a:xfrm>
          <a:prstGeom prst="rect">
            <a:avLst/>
          </a:prstGeom>
          <a:noFill/>
        </p:spPr>
        <p:txBody>
          <a:bodyPr wrap="square" rtlCol="0">
            <a:spAutoFit/>
          </a:bodyPr>
          <a:lstStyle/>
          <a:p>
            <a:r>
              <a:rPr lang="en-US" altLang="zh-TW" sz="2800" dirty="0" smtClean="0"/>
              <a:t>Plot Summary</a:t>
            </a:r>
            <a:endParaRPr lang="zh-TW" altLang="en-US" sz="2800" dirty="0"/>
          </a:p>
        </p:txBody>
      </p:sp>
      <p:sp>
        <p:nvSpPr>
          <p:cNvPr id="5" name="矩形 4"/>
          <p:cNvSpPr/>
          <p:nvPr/>
        </p:nvSpPr>
        <p:spPr>
          <a:xfrm>
            <a:off x="959445" y="1997838"/>
            <a:ext cx="7583983" cy="4524315"/>
          </a:xfrm>
          <a:prstGeom prst="rect">
            <a:avLst/>
          </a:prstGeom>
        </p:spPr>
        <p:txBody>
          <a:bodyPr wrap="square">
            <a:spAutoFit/>
          </a:bodyPr>
          <a:lstStyle/>
          <a:p>
            <a:pPr marL="285750" indent="-285750">
              <a:buFont typeface="Arial" panose="020B0604020202020204" pitchFamily="34" charset="0"/>
              <a:buChar char="•"/>
            </a:pPr>
            <a:r>
              <a:rPr lang="en-US" altLang="zh-TW" sz="2400" dirty="0" smtClean="0"/>
              <a:t> It portrays the events surrounding </a:t>
            </a:r>
            <a:r>
              <a:rPr lang="en-US" altLang="zh-TW" sz="2400" dirty="0" smtClean="0">
                <a:solidFill>
                  <a:srgbClr val="FF0000"/>
                </a:solidFill>
              </a:rPr>
              <a:t>the marriage </a:t>
            </a:r>
            <a:r>
              <a:rPr lang="en-US" altLang="zh-TW" sz="2400" dirty="0" smtClean="0"/>
              <a:t>of the Duke of Athens, Theseus, and Hippolyta. </a:t>
            </a:r>
          </a:p>
          <a:p>
            <a:pPr marL="285750" indent="-285750">
              <a:buFont typeface="Arial" panose="020B0604020202020204" pitchFamily="34" charset="0"/>
              <a:buChar char="•"/>
            </a:pPr>
            <a:endParaRPr lang="en-US" altLang="zh-TW" sz="2400" dirty="0" smtClean="0"/>
          </a:p>
          <a:p>
            <a:pPr marL="285750" indent="-285750">
              <a:buFont typeface="Arial" panose="020B0604020202020204" pitchFamily="34" charset="0"/>
              <a:buChar char="•"/>
            </a:pPr>
            <a:r>
              <a:rPr lang="en-US" altLang="zh-TW" sz="2400" dirty="0" smtClean="0"/>
              <a:t>These include the adventures of </a:t>
            </a:r>
            <a:r>
              <a:rPr lang="en-US" altLang="zh-TW" sz="2400" b="1" dirty="0" smtClean="0">
                <a:solidFill>
                  <a:srgbClr val="FF0000"/>
                </a:solidFill>
              </a:rPr>
              <a:t>four young Athenian lovers</a:t>
            </a:r>
            <a:r>
              <a:rPr lang="en-US" altLang="zh-TW" sz="2400" dirty="0" smtClean="0">
                <a:solidFill>
                  <a:srgbClr val="FF0000"/>
                </a:solidFill>
              </a:rPr>
              <a:t> </a:t>
            </a:r>
            <a:r>
              <a:rPr lang="en-US" altLang="zh-TW" sz="2400" dirty="0" smtClean="0"/>
              <a:t>and </a:t>
            </a:r>
            <a:r>
              <a:rPr lang="en-US" altLang="zh-TW" sz="2400" b="1" dirty="0" smtClean="0">
                <a:solidFill>
                  <a:srgbClr val="FF0000"/>
                </a:solidFill>
              </a:rPr>
              <a:t>a group of six amateur actors</a:t>
            </a:r>
            <a:r>
              <a:rPr lang="en-US" altLang="zh-TW" sz="2400" b="1" dirty="0" smtClean="0"/>
              <a:t> </a:t>
            </a:r>
            <a:r>
              <a:rPr lang="en-US" altLang="zh-TW" sz="2400" dirty="0" smtClean="0"/>
              <a:t>, who are </a:t>
            </a:r>
            <a:r>
              <a:rPr lang="en-US" altLang="zh-TW" sz="2400" b="1" dirty="0" smtClean="0">
                <a:solidFill>
                  <a:srgbClr val="FF0000"/>
                </a:solidFill>
              </a:rPr>
              <a:t>controlled and manipulated by the fairies</a:t>
            </a:r>
            <a:r>
              <a:rPr lang="en-US" altLang="zh-TW" sz="2400" dirty="0" smtClean="0">
                <a:solidFill>
                  <a:srgbClr val="FF0000"/>
                </a:solidFill>
              </a:rPr>
              <a:t> </a:t>
            </a:r>
            <a:r>
              <a:rPr lang="en-US" altLang="zh-TW" sz="2400" dirty="0" smtClean="0"/>
              <a:t>who inhabit the forest in which most of the play is set. </a:t>
            </a:r>
          </a:p>
          <a:p>
            <a:pPr marL="285750" indent="-285750">
              <a:buFont typeface="Arial" panose="020B0604020202020204" pitchFamily="34" charset="0"/>
              <a:buChar char="•"/>
            </a:pPr>
            <a:endParaRPr lang="en-US" altLang="zh-TW" sz="2400" dirty="0" smtClean="0"/>
          </a:p>
          <a:p>
            <a:pPr marL="285750" indent="-285750">
              <a:buFont typeface="Arial" panose="020B0604020202020204" pitchFamily="34" charset="0"/>
              <a:buChar char="•"/>
            </a:pPr>
            <a:r>
              <a:rPr lang="en-US" altLang="zh-TW" sz="2400" dirty="0" smtClean="0"/>
              <a:t>The play is one of Shakespeare's most popular works for the stage and is widely performed across the world.</a:t>
            </a:r>
            <a:endParaRPr lang="zh-TW" altLang="en-US" sz="2400" dirty="0"/>
          </a:p>
        </p:txBody>
      </p:sp>
    </p:spTree>
    <p:extLst>
      <p:ext uri="{BB962C8B-B14F-4D97-AF65-F5344CB8AC3E}">
        <p14:creationId xmlns:p14="http://schemas.microsoft.com/office/powerpoint/2010/main" val="12361630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52" y="476672"/>
            <a:ext cx="7672741" cy="584775"/>
          </a:xfrm>
          <a:prstGeom prst="rect">
            <a:avLst/>
          </a:prstGeom>
        </p:spPr>
        <p:txBody>
          <a:bodyPr wrap="none">
            <a:spAutoFit/>
          </a:bodyPr>
          <a:lstStyle/>
          <a:p>
            <a:r>
              <a:rPr lang="en-US" altLang="zh-TW" sz="3200" b="1" dirty="0" smtClean="0"/>
              <a:t>Who is this The Midsummer Night’s Dream?</a:t>
            </a:r>
            <a:endParaRPr lang="en-US" altLang="zh-TW" sz="3200" b="1" dirty="0"/>
          </a:p>
        </p:txBody>
      </p:sp>
      <p:sp>
        <p:nvSpPr>
          <p:cNvPr id="5" name="文字方塊 4"/>
          <p:cNvSpPr txBox="1"/>
          <p:nvPr/>
        </p:nvSpPr>
        <p:spPr>
          <a:xfrm>
            <a:off x="539552" y="1319806"/>
            <a:ext cx="2736304" cy="830997"/>
          </a:xfrm>
          <a:prstGeom prst="rect">
            <a:avLst/>
          </a:prstGeom>
          <a:noFill/>
        </p:spPr>
        <p:txBody>
          <a:bodyPr wrap="square" rtlCol="0">
            <a:spAutoFit/>
          </a:bodyPr>
          <a:lstStyle/>
          <a:p>
            <a:r>
              <a:rPr lang="en-US" altLang="zh-TW" sz="2400" b="1" dirty="0" smtClean="0"/>
              <a:t>The Athenians</a:t>
            </a:r>
          </a:p>
          <a:p>
            <a:endParaRPr lang="en-US" altLang="zh-TW" sz="2400" b="1" dirty="0" smtClean="0"/>
          </a:p>
        </p:txBody>
      </p:sp>
      <p:sp>
        <p:nvSpPr>
          <p:cNvPr id="14" name="矩形 13"/>
          <p:cNvSpPr/>
          <p:nvPr/>
        </p:nvSpPr>
        <p:spPr>
          <a:xfrm>
            <a:off x="514039" y="2161139"/>
            <a:ext cx="3960440" cy="3139321"/>
          </a:xfrm>
          <a:prstGeom prst="rect">
            <a:avLst/>
          </a:prstGeom>
        </p:spPr>
        <p:txBody>
          <a:bodyPr wrap="square">
            <a:spAutoFit/>
          </a:bodyPr>
          <a:lstStyle/>
          <a:p>
            <a:r>
              <a:rPr lang="en-US" altLang="zh-TW" b="1" dirty="0" smtClean="0">
                <a:solidFill>
                  <a:srgbClr val="FF0000"/>
                </a:solidFill>
              </a:rPr>
              <a:t>Hermia</a:t>
            </a:r>
            <a:r>
              <a:rPr lang="en-US" altLang="zh-TW" dirty="0" smtClean="0"/>
              <a:t> – daughter of </a:t>
            </a:r>
            <a:r>
              <a:rPr lang="en-US" altLang="zh-TW" dirty="0" err="1" smtClean="0"/>
              <a:t>Egeus</a:t>
            </a:r>
            <a:r>
              <a:rPr lang="en-US" altLang="zh-TW" dirty="0" smtClean="0"/>
              <a:t>,</a:t>
            </a:r>
          </a:p>
          <a:p>
            <a:r>
              <a:rPr lang="en-US" altLang="zh-TW" dirty="0" smtClean="0"/>
              <a:t>in love with Lysander</a:t>
            </a:r>
          </a:p>
          <a:p>
            <a:endParaRPr lang="en-US" altLang="zh-TW" dirty="0" smtClean="0"/>
          </a:p>
          <a:p>
            <a:r>
              <a:rPr lang="en-US" altLang="zh-TW" b="1" dirty="0" smtClean="0">
                <a:solidFill>
                  <a:srgbClr val="FF0000"/>
                </a:solidFill>
              </a:rPr>
              <a:t>Lysander</a:t>
            </a:r>
            <a:r>
              <a:rPr lang="en-US" altLang="zh-TW" dirty="0" smtClean="0"/>
              <a:t> – in love with Hermia at first, but later loves Helena and then goes back to love Hermia</a:t>
            </a:r>
          </a:p>
          <a:p>
            <a:endParaRPr lang="en-US" altLang="zh-TW" dirty="0" smtClean="0"/>
          </a:p>
          <a:p>
            <a:r>
              <a:rPr lang="en-US" altLang="zh-TW" b="1" dirty="0" smtClean="0">
                <a:solidFill>
                  <a:srgbClr val="FF0000"/>
                </a:solidFill>
              </a:rPr>
              <a:t>Helena</a:t>
            </a:r>
            <a:r>
              <a:rPr lang="en-US" altLang="zh-TW" dirty="0" smtClean="0"/>
              <a:t> – in love with Demetrius</a:t>
            </a:r>
          </a:p>
          <a:p>
            <a:endParaRPr lang="en-US" altLang="zh-TW" dirty="0" smtClean="0"/>
          </a:p>
          <a:p>
            <a:r>
              <a:rPr lang="en-US" altLang="zh-TW" b="1" dirty="0" smtClean="0">
                <a:solidFill>
                  <a:srgbClr val="FF0000"/>
                </a:solidFill>
              </a:rPr>
              <a:t>Demetrius </a:t>
            </a:r>
            <a:r>
              <a:rPr lang="en-US" altLang="zh-TW" dirty="0" smtClean="0"/>
              <a:t>– in love with Hermia at first and then loves Helena at the end</a:t>
            </a:r>
            <a:endParaRPr lang="zh-TW" altLang="en-US" dirty="0"/>
          </a:p>
        </p:txBody>
      </p:sp>
      <p:sp>
        <p:nvSpPr>
          <p:cNvPr id="15" name="文字方塊 14"/>
          <p:cNvSpPr txBox="1"/>
          <p:nvPr/>
        </p:nvSpPr>
        <p:spPr>
          <a:xfrm>
            <a:off x="5123916" y="1301674"/>
            <a:ext cx="2664296" cy="461665"/>
          </a:xfrm>
          <a:prstGeom prst="rect">
            <a:avLst/>
          </a:prstGeom>
          <a:noFill/>
        </p:spPr>
        <p:txBody>
          <a:bodyPr wrap="square" rtlCol="0">
            <a:spAutoFit/>
          </a:bodyPr>
          <a:lstStyle/>
          <a:p>
            <a:r>
              <a:rPr lang="en-US" altLang="zh-TW" sz="2400" b="1" dirty="0" smtClean="0"/>
              <a:t>The Fairies</a:t>
            </a:r>
          </a:p>
        </p:txBody>
      </p:sp>
      <p:sp>
        <p:nvSpPr>
          <p:cNvPr id="16" name="矩形 15"/>
          <p:cNvSpPr/>
          <p:nvPr/>
        </p:nvSpPr>
        <p:spPr>
          <a:xfrm>
            <a:off x="5136311" y="1809884"/>
            <a:ext cx="3077029" cy="2308324"/>
          </a:xfrm>
          <a:prstGeom prst="rect">
            <a:avLst/>
          </a:prstGeom>
        </p:spPr>
        <p:txBody>
          <a:bodyPr wrap="square">
            <a:spAutoFit/>
          </a:bodyPr>
          <a:lstStyle/>
          <a:p>
            <a:r>
              <a:rPr lang="en-US" altLang="zh-TW" b="1" dirty="0" smtClean="0">
                <a:solidFill>
                  <a:srgbClr val="FF0000"/>
                </a:solidFill>
              </a:rPr>
              <a:t>Oberon</a:t>
            </a:r>
            <a:r>
              <a:rPr lang="en-US" altLang="zh-TW" dirty="0" smtClean="0"/>
              <a:t> – </a:t>
            </a:r>
            <a:r>
              <a:rPr lang="en-US" altLang="zh-TW" dirty="0" err="1" smtClean="0"/>
              <a:t>Titania's</a:t>
            </a:r>
            <a:r>
              <a:rPr lang="en-US" altLang="zh-TW" dirty="0" smtClean="0"/>
              <a:t> husband and King of the Fairies</a:t>
            </a:r>
          </a:p>
          <a:p>
            <a:endParaRPr lang="en-US" altLang="zh-TW" dirty="0" smtClean="0"/>
          </a:p>
          <a:p>
            <a:r>
              <a:rPr lang="en-US" altLang="zh-TW" b="1" dirty="0" err="1" smtClean="0">
                <a:solidFill>
                  <a:srgbClr val="FF0000"/>
                </a:solidFill>
              </a:rPr>
              <a:t>Titania</a:t>
            </a:r>
            <a:r>
              <a:rPr lang="en-US" altLang="zh-TW" b="1" dirty="0" smtClean="0">
                <a:solidFill>
                  <a:srgbClr val="FF0000"/>
                </a:solidFill>
              </a:rPr>
              <a:t> </a:t>
            </a:r>
            <a:r>
              <a:rPr lang="en-US" altLang="zh-TW" dirty="0" smtClean="0"/>
              <a:t>– Oberon's wife and Queen of the Fairies</a:t>
            </a:r>
          </a:p>
          <a:p>
            <a:endParaRPr lang="en-US" altLang="zh-TW" dirty="0" smtClean="0"/>
          </a:p>
          <a:p>
            <a:r>
              <a:rPr lang="en-US" altLang="zh-TW" b="1" dirty="0" smtClean="0">
                <a:solidFill>
                  <a:srgbClr val="FF0000"/>
                </a:solidFill>
              </a:rPr>
              <a:t>Robin </a:t>
            </a:r>
            <a:r>
              <a:rPr lang="en-US" altLang="zh-TW" b="1" dirty="0" err="1" smtClean="0">
                <a:solidFill>
                  <a:srgbClr val="FF0000"/>
                </a:solidFill>
              </a:rPr>
              <a:t>Goodfellow</a:t>
            </a:r>
            <a:r>
              <a:rPr lang="en-US" altLang="zh-TW" b="1" dirty="0" smtClean="0">
                <a:solidFill>
                  <a:srgbClr val="FF0000"/>
                </a:solidFill>
              </a:rPr>
              <a:t>/Puck </a:t>
            </a:r>
            <a:r>
              <a:rPr lang="en-US" altLang="zh-TW" dirty="0" smtClean="0"/>
              <a:t>– servant to Oberon</a:t>
            </a:r>
            <a:endParaRPr lang="zh-TW" altLang="en-US" dirty="0"/>
          </a:p>
        </p:txBody>
      </p:sp>
      <p:sp>
        <p:nvSpPr>
          <p:cNvPr id="17" name="矩形 16"/>
          <p:cNvSpPr/>
          <p:nvPr/>
        </p:nvSpPr>
        <p:spPr>
          <a:xfrm>
            <a:off x="5136311" y="5445224"/>
            <a:ext cx="3060340" cy="923330"/>
          </a:xfrm>
          <a:prstGeom prst="rect">
            <a:avLst/>
          </a:prstGeom>
        </p:spPr>
        <p:txBody>
          <a:bodyPr wrap="square">
            <a:spAutoFit/>
          </a:bodyPr>
          <a:lstStyle/>
          <a:p>
            <a:r>
              <a:rPr lang="en-US" altLang="zh-TW" b="1" dirty="0" smtClean="0">
                <a:solidFill>
                  <a:srgbClr val="FF0000"/>
                </a:solidFill>
              </a:rPr>
              <a:t>Nick Bottom </a:t>
            </a:r>
            <a:r>
              <a:rPr lang="en-US" altLang="zh-TW" dirty="0" smtClean="0"/>
              <a:t>–The </a:t>
            </a:r>
            <a:r>
              <a:rPr lang="en-US" altLang="zh-TW" dirty="0" err="1" smtClean="0"/>
              <a:t>acter</a:t>
            </a:r>
            <a:r>
              <a:rPr lang="en-US" altLang="zh-TW" dirty="0"/>
              <a:t> </a:t>
            </a:r>
            <a:r>
              <a:rPr lang="en-US" altLang="zh-TW" dirty="0" smtClean="0"/>
              <a:t>whose head was transformed to a donkey </a:t>
            </a:r>
            <a:endParaRPr lang="zh-TW" altLang="en-US" dirty="0"/>
          </a:p>
        </p:txBody>
      </p:sp>
      <p:sp>
        <p:nvSpPr>
          <p:cNvPr id="18" name="文字方塊 17"/>
          <p:cNvSpPr txBox="1"/>
          <p:nvPr/>
        </p:nvSpPr>
        <p:spPr>
          <a:xfrm>
            <a:off x="5196729" y="4365103"/>
            <a:ext cx="2736304" cy="830997"/>
          </a:xfrm>
          <a:prstGeom prst="rect">
            <a:avLst/>
          </a:prstGeom>
          <a:noFill/>
        </p:spPr>
        <p:txBody>
          <a:bodyPr wrap="square" rtlCol="0">
            <a:spAutoFit/>
          </a:bodyPr>
          <a:lstStyle/>
          <a:p>
            <a:r>
              <a:rPr lang="en-US" altLang="zh-TW" sz="2400" b="1" dirty="0" smtClean="0"/>
              <a:t>The Mechanicals </a:t>
            </a:r>
          </a:p>
          <a:p>
            <a:r>
              <a:rPr lang="en-US" altLang="zh-TW" sz="2400" b="1" dirty="0" smtClean="0"/>
              <a:t>(An acting troupe)</a:t>
            </a:r>
          </a:p>
        </p:txBody>
      </p:sp>
    </p:spTree>
    <p:extLst>
      <p:ext uri="{BB962C8B-B14F-4D97-AF65-F5344CB8AC3E}">
        <p14:creationId xmlns:p14="http://schemas.microsoft.com/office/powerpoint/2010/main" val="4017852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s-media-cache-ak0.pinimg.com/736x/80/9e/cc/809ecc216da33c8af8c7e03151c893d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631460"/>
            <a:ext cx="5696347" cy="5696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8391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6680" y="1268760"/>
            <a:ext cx="6575872"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51066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基本">
  <a:themeElements>
    <a:clrScheme name="基本">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基本">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630</TotalTime>
  <Words>1291</Words>
  <Application>Microsoft Office PowerPoint</Application>
  <PresentationFormat>如螢幕大小 (4:3)</PresentationFormat>
  <Paragraphs>133</Paragraphs>
  <Slides>21</Slides>
  <Notes>0</Notes>
  <HiddenSlides>0</HiddenSlides>
  <MMClips>2</MMClips>
  <ScaleCrop>false</ScaleCrop>
  <HeadingPairs>
    <vt:vector size="4" baseType="variant">
      <vt:variant>
        <vt:lpstr>佈景主題</vt:lpstr>
      </vt:variant>
      <vt:variant>
        <vt:i4>1</vt:i4>
      </vt:variant>
      <vt:variant>
        <vt:lpstr>投影片標題</vt:lpstr>
      </vt:variant>
      <vt:variant>
        <vt:i4>21</vt:i4>
      </vt:variant>
    </vt:vector>
  </HeadingPairs>
  <TitlesOfParts>
    <vt:vector size="22" baseType="lpstr">
      <vt:lpstr>基本</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angella</dc:creator>
  <cp:lastModifiedBy>angella</cp:lastModifiedBy>
  <cp:revision>34</cp:revision>
  <dcterms:created xsi:type="dcterms:W3CDTF">2015-06-04T16:46:46Z</dcterms:created>
  <dcterms:modified xsi:type="dcterms:W3CDTF">2015-06-20T07:43:38Z</dcterms:modified>
</cp:coreProperties>
</file>